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7"/>
  </p:notesMasterIdLst>
  <p:sldIdLst>
    <p:sldId id="256" r:id="rId2"/>
    <p:sldId id="257" r:id="rId3"/>
    <p:sldId id="312" r:id="rId4"/>
    <p:sldId id="338" r:id="rId5"/>
    <p:sldId id="339" r:id="rId6"/>
    <p:sldId id="340" r:id="rId7"/>
    <p:sldId id="341" r:id="rId8"/>
    <p:sldId id="342" r:id="rId9"/>
    <p:sldId id="343" r:id="rId10"/>
    <p:sldId id="344" r:id="rId11"/>
    <p:sldId id="345" r:id="rId12"/>
    <p:sldId id="346" r:id="rId13"/>
    <p:sldId id="347" r:id="rId14"/>
    <p:sldId id="348" r:id="rId15"/>
    <p:sldId id="328" r:id="rId16"/>
    <p:sldId id="350" r:id="rId17"/>
    <p:sldId id="351" r:id="rId18"/>
    <p:sldId id="352" r:id="rId19"/>
    <p:sldId id="353" r:id="rId20"/>
    <p:sldId id="354" r:id="rId21"/>
    <p:sldId id="355" r:id="rId22"/>
    <p:sldId id="356" r:id="rId23"/>
    <p:sldId id="357" r:id="rId24"/>
    <p:sldId id="358" r:id="rId25"/>
    <p:sldId id="359" r:id="rId26"/>
    <p:sldId id="360" r:id="rId27"/>
    <p:sldId id="314" r:id="rId28"/>
    <p:sldId id="362" r:id="rId29"/>
    <p:sldId id="363" r:id="rId30"/>
    <p:sldId id="364" r:id="rId31"/>
    <p:sldId id="365" r:id="rId32"/>
    <p:sldId id="366" r:id="rId33"/>
    <p:sldId id="367" r:id="rId34"/>
    <p:sldId id="329" r:id="rId35"/>
    <p:sldId id="313" r:id="rId36"/>
    <p:sldId id="369" r:id="rId37"/>
    <p:sldId id="370" r:id="rId38"/>
    <p:sldId id="371" r:id="rId39"/>
    <p:sldId id="372" r:id="rId40"/>
    <p:sldId id="373" r:id="rId41"/>
    <p:sldId id="374" r:id="rId42"/>
    <p:sldId id="375" r:id="rId43"/>
    <p:sldId id="376" r:id="rId44"/>
    <p:sldId id="305" r:id="rId45"/>
    <p:sldId id="378" r:id="rId46"/>
    <p:sldId id="379" r:id="rId47"/>
    <p:sldId id="380" r:id="rId48"/>
    <p:sldId id="381" r:id="rId49"/>
    <p:sldId id="382" r:id="rId50"/>
    <p:sldId id="383" r:id="rId51"/>
    <p:sldId id="384" r:id="rId52"/>
    <p:sldId id="385" r:id="rId53"/>
    <p:sldId id="386" r:id="rId54"/>
    <p:sldId id="387" r:id="rId55"/>
    <p:sldId id="388" r:id="rId56"/>
    <p:sldId id="389" r:id="rId57"/>
    <p:sldId id="390" r:id="rId58"/>
    <p:sldId id="391" r:id="rId59"/>
    <p:sldId id="392" r:id="rId60"/>
    <p:sldId id="393" r:id="rId61"/>
    <p:sldId id="394" r:id="rId62"/>
    <p:sldId id="395" r:id="rId63"/>
    <p:sldId id="396" r:id="rId64"/>
    <p:sldId id="397" r:id="rId65"/>
    <p:sldId id="323" r:id="rId66"/>
    <p:sldId id="399" r:id="rId67"/>
    <p:sldId id="400" r:id="rId68"/>
    <p:sldId id="401" r:id="rId69"/>
    <p:sldId id="265" r:id="rId70"/>
    <p:sldId id="317" r:id="rId71"/>
    <p:sldId id="336" r:id="rId72"/>
    <p:sldId id="335" r:id="rId73"/>
    <p:sldId id="330" r:id="rId74"/>
    <p:sldId id="307" r:id="rId75"/>
    <p:sldId id="403" r:id="rId76"/>
    <p:sldId id="404" r:id="rId77"/>
    <p:sldId id="405" r:id="rId78"/>
    <p:sldId id="406" r:id="rId79"/>
    <p:sldId id="310" r:id="rId80"/>
    <p:sldId id="408" r:id="rId81"/>
    <p:sldId id="409" r:id="rId82"/>
    <p:sldId id="410" r:id="rId83"/>
    <p:sldId id="411" r:id="rId84"/>
    <p:sldId id="412" r:id="rId85"/>
    <p:sldId id="413" r:id="rId86"/>
    <p:sldId id="414" r:id="rId87"/>
    <p:sldId id="415" r:id="rId88"/>
    <p:sldId id="416" r:id="rId89"/>
    <p:sldId id="417" r:id="rId90"/>
    <p:sldId id="418" r:id="rId91"/>
    <p:sldId id="419" r:id="rId92"/>
    <p:sldId id="420" r:id="rId93"/>
    <p:sldId id="421" r:id="rId94"/>
    <p:sldId id="422" r:id="rId95"/>
    <p:sldId id="423" r:id="rId96"/>
    <p:sldId id="424" r:id="rId97"/>
    <p:sldId id="425" r:id="rId98"/>
    <p:sldId id="426" r:id="rId99"/>
    <p:sldId id="427" r:id="rId100"/>
    <p:sldId id="266" r:id="rId101"/>
    <p:sldId id="429" r:id="rId102"/>
    <p:sldId id="430" r:id="rId103"/>
    <p:sldId id="431" r:id="rId104"/>
    <p:sldId id="432" r:id="rId105"/>
    <p:sldId id="433" r:id="rId106"/>
    <p:sldId id="434" r:id="rId107"/>
    <p:sldId id="435" r:id="rId108"/>
    <p:sldId id="436" r:id="rId109"/>
    <p:sldId id="269" r:id="rId110"/>
    <p:sldId id="324" r:id="rId111"/>
    <p:sldId id="438" r:id="rId112"/>
    <p:sldId id="439" r:id="rId113"/>
    <p:sldId id="440" r:id="rId114"/>
    <p:sldId id="441" r:id="rId115"/>
    <p:sldId id="442" r:id="rId116"/>
    <p:sldId id="443" r:id="rId117"/>
    <p:sldId id="444" r:id="rId118"/>
    <p:sldId id="271" r:id="rId119"/>
    <p:sldId id="446" r:id="rId120"/>
    <p:sldId id="447" r:id="rId121"/>
    <p:sldId id="448" r:id="rId122"/>
    <p:sldId id="449" r:id="rId123"/>
    <p:sldId id="272" r:id="rId124"/>
    <p:sldId id="451" r:id="rId125"/>
    <p:sldId id="452" r:id="rId126"/>
    <p:sldId id="453" r:id="rId127"/>
    <p:sldId id="454" r:id="rId128"/>
    <p:sldId id="273" r:id="rId129"/>
    <p:sldId id="456" r:id="rId130"/>
    <p:sldId id="457" r:id="rId131"/>
    <p:sldId id="274" r:id="rId132"/>
    <p:sldId id="275" r:id="rId133"/>
    <p:sldId id="276" r:id="rId134"/>
    <p:sldId id="459" r:id="rId135"/>
    <p:sldId id="460" r:id="rId136"/>
    <p:sldId id="461" r:id="rId137"/>
    <p:sldId id="462" r:id="rId138"/>
    <p:sldId id="331" r:id="rId139"/>
    <p:sldId id="278" r:id="rId140"/>
    <p:sldId id="464" r:id="rId141"/>
    <p:sldId id="465" r:id="rId142"/>
    <p:sldId id="466" r:id="rId143"/>
    <p:sldId id="467" r:id="rId144"/>
    <p:sldId id="468" r:id="rId145"/>
    <p:sldId id="469" r:id="rId146"/>
    <p:sldId id="470" r:id="rId147"/>
    <p:sldId id="471" r:id="rId148"/>
    <p:sldId id="327" r:id="rId149"/>
    <p:sldId id="473" r:id="rId150"/>
    <p:sldId id="474" r:id="rId151"/>
    <p:sldId id="475" r:id="rId152"/>
    <p:sldId id="476" r:id="rId153"/>
    <p:sldId id="477" r:id="rId154"/>
    <p:sldId id="478" r:id="rId155"/>
    <p:sldId id="479" r:id="rId156"/>
    <p:sldId id="279" r:id="rId157"/>
    <p:sldId id="481" r:id="rId158"/>
    <p:sldId id="482" r:id="rId159"/>
    <p:sldId id="483" r:id="rId160"/>
    <p:sldId id="484" r:id="rId161"/>
    <p:sldId id="485" r:id="rId162"/>
    <p:sldId id="280" r:id="rId163"/>
    <p:sldId id="281" r:id="rId164"/>
    <p:sldId id="487" r:id="rId165"/>
    <p:sldId id="488" r:id="rId166"/>
    <p:sldId id="489" r:id="rId167"/>
    <p:sldId id="490" r:id="rId168"/>
    <p:sldId id="491" r:id="rId169"/>
    <p:sldId id="492" r:id="rId170"/>
    <p:sldId id="493" r:id="rId171"/>
    <p:sldId id="494" r:id="rId172"/>
    <p:sldId id="495" r:id="rId173"/>
    <p:sldId id="496" r:id="rId174"/>
    <p:sldId id="497" r:id="rId175"/>
    <p:sldId id="498" r:id="rId176"/>
    <p:sldId id="325" r:id="rId177"/>
    <p:sldId id="500" r:id="rId178"/>
    <p:sldId id="501" r:id="rId179"/>
    <p:sldId id="502" r:id="rId180"/>
    <p:sldId id="503" r:id="rId181"/>
    <p:sldId id="326" r:id="rId182"/>
    <p:sldId id="505" r:id="rId183"/>
    <p:sldId id="506" r:id="rId184"/>
    <p:sldId id="507" r:id="rId185"/>
    <p:sldId id="508" r:id="rId186"/>
    <p:sldId id="509" r:id="rId187"/>
    <p:sldId id="510" r:id="rId188"/>
    <p:sldId id="511" r:id="rId189"/>
    <p:sldId id="512" r:id="rId190"/>
    <p:sldId id="513" r:id="rId191"/>
    <p:sldId id="333" r:id="rId192"/>
    <p:sldId id="515" r:id="rId193"/>
    <p:sldId id="516" r:id="rId194"/>
    <p:sldId id="517" r:id="rId195"/>
    <p:sldId id="518" r:id="rId196"/>
    <p:sldId id="519" r:id="rId197"/>
    <p:sldId id="520" r:id="rId198"/>
    <p:sldId id="521" r:id="rId199"/>
    <p:sldId id="522" r:id="rId200"/>
    <p:sldId id="523" r:id="rId201"/>
    <p:sldId id="524" r:id="rId202"/>
    <p:sldId id="525" r:id="rId203"/>
    <p:sldId id="526" r:id="rId204"/>
    <p:sldId id="527" r:id="rId205"/>
    <p:sldId id="528" r:id="rId206"/>
    <p:sldId id="529" r:id="rId207"/>
    <p:sldId id="530" r:id="rId208"/>
    <p:sldId id="531" r:id="rId209"/>
    <p:sldId id="532" r:id="rId210"/>
    <p:sldId id="533" r:id="rId211"/>
    <p:sldId id="534" r:id="rId212"/>
    <p:sldId id="535" r:id="rId213"/>
    <p:sldId id="283" r:id="rId214"/>
    <p:sldId id="537" r:id="rId215"/>
    <p:sldId id="538" r:id="rId216"/>
    <p:sldId id="284" r:id="rId217"/>
    <p:sldId id="285" r:id="rId218"/>
    <p:sldId id="540" r:id="rId219"/>
    <p:sldId id="286" r:id="rId220"/>
    <p:sldId id="287" r:id="rId221"/>
    <p:sldId id="288" r:id="rId222"/>
    <p:sldId id="542" r:id="rId223"/>
    <p:sldId id="291" r:id="rId224"/>
    <p:sldId id="289" r:id="rId225"/>
    <p:sldId id="544" r:id="rId226"/>
    <p:sldId id="545" r:id="rId227"/>
    <p:sldId id="546" r:id="rId228"/>
    <p:sldId id="547" r:id="rId229"/>
    <p:sldId id="548" r:id="rId230"/>
    <p:sldId id="549" r:id="rId231"/>
    <p:sldId id="550" r:id="rId232"/>
    <p:sldId id="551" r:id="rId233"/>
    <p:sldId id="552" r:id="rId234"/>
    <p:sldId id="553" r:id="rId235"/>
    <p:sldId id="290" r:id="rId236"/>
    <p:sldId id="292" r:id="rId237"/>
    <p:sldId id="332" r:id="rId238"/>
    <p:sldId id="293" r:id="rId239"/>
    <p:sldId id="294" r:id="rId240"/>
    <p:sldId id="334" r:id="rId241"/>
    <p:sldId id="267" r:id="rId242"/>
    <p:sldId id="296" r:id="rId243"/>
    <p:sldId id="297" r:id="rId244"/>
    <p:sldId id="318" r:id="rId245"/>
    <p:sldId id="319" r:id="rId2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8" autoAdjust="0"/>
    <p:restoredTop sz="90925" autoAdjust="0"/>
  </p:normalViewPr>
  <p:slideViewPr>
    <p:cSldViewPr>
      <p:cViewPr>
        <p:scale>
          <a:sx n="70" d="100"/>
          <a:sy n="70" d="100"/>
        </p:scale>
        <p:origin x="-1350"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0"/>
          <c:cat>
            <c:strRef>
              <c:f>Sheet1!$B$2:$C$2</c:f>
              <c:strCache>
                <c:ptCount val="2"/>
                <c:pt idx="0">
                  <c:v>Others</c:v>
                </c:pt>
                <c:pt idx="1">
                  <c:v>Electricity Bill</c:v>
                </c:pt>
              </c:strCache>
            </c:strRef>
          </c:cat>
          <c:val>
            <c:numRef>
              <c:f>Sheet1!$B$3:$C$3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0"/>
          <c:cat>
            <c:strRef>
              <c:f>Sheet1!$B$2:$C$2</c:f>
              <c:strCache>
                <c:ptCount val="2"/>
                <c:pt idx="0">
                  <c:v>Others</c:v>
                </c:pt>
                <c:pt idx="1">
                  <c:v>Electricity Bill</c:v>
                </c:pt>
              </c:strCache>
            </c:strRef>
          </c:cat>
          <c:val>
            <c:numRef>
              <c:f>Sheet1!$B$3:$C$3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0"/>
          <c:cat>
            <c:strRef>
              <c:f>Sheet1!$B$2:$C$2</c:f>
              <c:strCache>
                <c:ptCount val="2"/>
                <c:pt idx="0">
                  <c:v>Others</c:v>
                </c:pt>
                <c:pt idx="1">
                  <c:v>Electricity Bill</c:v>
                </c:pt>
              </c:strCache>
            </c:strRef>
          </c:cat>
          <c:val>
            <c:numRef>
              <c:f>Sheet1!$B$3:$C$3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0"/>
          <c:cat>
            <c:strRef>
              <c:f>Sheet1!$B$2:$C$2</c:f>
              <c:strCache>
                <c:ptCount val="2"/>
                <c:pt idx="0">
                  <c:v>Others</c:v>
                </c:pt>
                <c:pt idx="1">
                  <c:v>Electricity Bill</c:v>
                </c:pt>
              </c:strCache>
            </c:strRef>
          </c:cat>
          <c:val>
            <c:numRef>
              <c:f>Sheet1!$B$3:$C$3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val>
            <c:numRef>
              <c:f>Sheet1!$B$10:$C$10</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explosion val="10"/>
          <c:cat>
            <c:strRef>
              <c:f>Sheet1!$B$2:$C$2</c:f>
              <c:strCache>
                <c:ptCount val="2"/>
                <c:pt idx="0">
                  <c:v>Others</c:v>
                </c:pt>
                <c:pt idx="1">
                  <c:v>Electricity Bill</c:v>
                </c:pt>
              </c:strCache>
            </c:strRef>
          </c:cat>
          <c:val>
            <c:numRef>
              <c:f>Sheet1!$B$3:$C$3</c:f>
              <c:numCache>
                <c:formatCode>General</c:formatCode>
                <c:ptCount val="2"/>
                <c:pt idx="0">
                  <c:v>85</c:v>
                </c:pt>
                <c:pt idx="1">
                  <c:v>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ser>
          <c:idx val="0"/>
          <c:order val="0"/>
          <c:val>
            <c:numRef>
              <c:f>Sheet1!$B$10:$C$10</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EB487E-B796-4807-B1EF-483A6FE45489}" type="datetimeFigureOut">
              <a:rPr lang="en-US" smtClean="0"/>
              <a:t>2/10/2016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29A7A2-B93B-40AA-81CE-B72C9F12ACE9}" type="slidenum">
              <a:rPr lang="en-US" smtClean="0"/>
              <a:t>‹#›</a:t>
            </a:fld>
            <a:endParaRPr lang="en-US"/>
          </a:p>
        </p:txBody>
      </p:sp>
    </p:spTree>
    <p:extLst>
      <p:ext uri="{BB962C8B-B14F-4D97-AF65-F5344CB8AC3E}">
        <p14:creationId xmlns:p14="http://schemas.microsoft.com/office/powerpoint/2010/main" val="2283466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3</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12</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13</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14</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44</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45</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46</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47</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48</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49</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50</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4</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51</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52</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53</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54</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55</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56</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57</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58</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59</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60</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5</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61</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62</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63</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Photo of a real data center then zoom</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64</a:t>
            </a:fld>
            <a:endParaRPr lang="en-US"/>
          </a:p>
        </p:txBody>
      </p:sp>
    </p:spTree>
    <p:extLst>
      <p:ext uri="{BB962C8B-B14F-4D97-AF65-F5344CB8AC3E}">
        <p14:creationId xmlns:p14="http://schemas.microsoft.com/office/powerpoint/2010/main" val="6524949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Abbreviate. Single thesis statement</a:t>
            </a:r>
          </a:p>
          <a:p>
            <a:endParaRPr lang="en-US" dirty="0" smtClean="0"/>
          </a:p>
          <a:p>
            <a:r>
              <a:rPr lang="en-US" dirty="0" smtClean="0"/>
              <a:t>This</a:t>
            </a:r>
            <a:r>
              <a:rPr lang="en-US" baseline="0" dirty="0" smtClean="0"/>
              <a:t> thesis uses (boxes) WR and RP with consideration of relocation and (transition) costs by developing a systematic framework for electricity cost minimization</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69</a:t>
            </a:fld>
            <a:endParaRPr lang="en-US"/>
          </a:p>
        </p:txBody>
      </p:sp>
    </p:spTree>
    <p:extLst>
      <p:ext uri="{BB962C8B-B14F-4D97-AF65-F5344CB8AC3E}">
        <p14:creationId xmlns:p14="http://schemas.microsoft.com/office/powerpoint/2010/main" val="2980449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74</a:t>
            </a:fld>
            <a:endParaRPr lang="en-US"/>
          </a:p>
        </p:txBody>
      </p:sp>
    </p:spTree>
    <p:extLst>
      <p:ext uri="{BB962C8B-B14F-4D97-AF65-F5344CB8AC3E}">
        <p14:creationId xmlns:p14="http://schemas.microsoft.com/office/powerpoint/2010/main" val="2528056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75</a:t>
            </a:fld>
            <a:endParaRPr lang="en-US"/>
          </a:p>
        </p:txBody>
      </p:sp>
    </p:spTree>
    <p:extLst>
      <p:ext uri="{BB962C8B-B14F-4D97-AF65-F5344CB8AC3E}">
        <p14:creationId xmlns:p14="http://schemas.microsoft.com/office/powerpoint/2010/main" val="2528056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76</a:t>
            </a:fld>
            <a:endParaRPr lang="en-US"/>
          </a:p>
        </p:txBody>
      </p:sp>
    </p:spTree>
    <p:extLst>
      <p:ext uri="{BB962C8B-B14F-4D97-AF65-F5344CB8AC3E}">
        <p14:creationId xmlns:p14="http://schemas.microsoft.com/office/powerpoint/2010/main" val="2528056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77</a:t>
            </a:fld>
            <a:endParaRPr lang="en-US"/>
          </a:p>
        </p:txBody>
      </p:sp>
    </p:spTree>
    <p:extLst>
      <p:ext uri="{BB962C8B-B14F-4D97-AF65-F5344CB8AC3E}">
        <p14:creationId xmlns:p14="http://schemas.microsoft.com/office/powerpoint/2010/main" val="2528056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Photo</a:t>
            </a:r>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78</a:t>
            </a:fld>
            <a:endParaRPr lang="en-US"/>
          </a:p>
        </p:txBody>
      </p:sp>
    </p:spTree>
    <p:extLst>
      <p:ext uri="{BB962C8B-B14F-4D97-AF65-F5344CB8AC3E}">
        <p14:creationId xmlns:p14="http://schemas.microsoft.com/office/powerpoint/2010/main" val="2528056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6</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100</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101</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102</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103</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104</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105</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106</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107</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the objective function and the constraints</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108</a:t>
            </a:fld>
            <a:endParaRPr lang="en-US"/>
          </a:p>
        </p:txBody>
      </p:sp>
    </p:spTree>
    <p:extLst>
      <p:ext uri="{BB962C8B-B14F-4D97-AF65-F5344CB8AC3E}">
        <p14:creationId xmlns:p14="http://schemas.microsoft.com/office/powerpoint/2010/main" val="4043782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RED-BL for geo-divers</a:t>
            </a:r>
            <a:r>
              <a:rPr lang="en-US" baseline="0" dirty="0" smtClean="0"/>
              <a:t>e data centers, we performed a simulation study which had the following setup. We used workload from three popular Facebook applications and normalized the cumulative workload. We verified that the characteristics of the cumulative workload resemble that of the workload for thousands of servers in a Google data center. We collected day-ahead electricity prices for 33 locations across the USA and simulated a weeklong deployment plan for the data centers situated at these locations. We compared RED-BL against a number of algorithms.</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109</a:t>
            </a:fld>
            <a:endParaRPr lang="en-US">
              <a:solidFill>
                <a:prstClr val="black"/>
              </a:solidFill>
            </a:endParaRPr>
          </a:p>
        </p:txBody>
      </p:sp>
    </p:spTree>
    <p:extLst>
      <p:ext uri="{BB962C8B-B14F-4D97-AF65-F5344CB8AC3E}">
        <p14:creationId xmlns:p14="http://schemas.microsoft.com/office/powerpoint/2010/main" val="3982735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7</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123</a:t>
            </a:fld>
            <a:endParaRPr lang="en-US">
              <a:solidFill>
                <a:prstClr val="black"/>
              </a:solidFill>
            </a:endParaRPr>
          </a:p>
        </p:txBody>
      </p:sp>
    </p:spTree>
    <p:extLst>
      <p:ext uri="{BB962C8B-B14F-4D97-AF65-F5344CB8AC3E}">
        <p14:creationId xmlns:p14="http://schemas.microsoft.com/office/powerpoint/2010/main" val="20557914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124</a:t>
            </a:fld>
            <a:endParaRPr lang="en-US">
              <a:solidFill>
                <a:prstClr val="black"/>
              </a:solidFill>
            </a:endParaRPr>
          </a:p>
        </p:txBody>
      </p:sp>
    </p:spTree>
    <p:extLst>
      <p:ext uri="{BB962C8B-B14F-4D97-AF65-F5344CB8AC3E}">
        <p14:creationId xmlns:p14="http://schemas.microsoft.com/office/powerpoint/2010/main" val="20557914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125</a:t>
            </a:fld>
            <a:endParaRPr lang="en-US">
              <a:solidFill>
                <a:prstClr val="black"/>
              </a:solidFill>
            </a:endParaRPr>
          </a:p>
        </p:txBody>
      </p:sp>
    </p:spTree>
    <p:extLst>
      <p:ext uri="{BB962C8B-B14F-4D97-AF65-F5344CB8AC3E}">
        <p14:creationId xmlns:p14="http://schemas.microsoft.com/office/powerpoint/2010/main" val="20557914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126</a:t>
            </a:fld>
            <a:endParaRPr lang="en-US">
              <a:solidFill>
                <a:prstClr val="black"/>
              </a:solidFill>
            </a:endParaRPr>
          </a:p>
        </p:txBody>
      </p:sp>
    </p:spTree>
    <p:extLst>
      <p:ext uri="{BB962C8B-B14F-4D97-AF65-F5344CB8AC3E}">
        <p14:creationId xmlns:p14="http://schemas.microsoft.com/office/powerpoint/2010/main" val="2055791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magnitude of transition overheads compared to the cost of handling workload increases, we see that the percentage savings in electricity cost decrease for all algorithms. RED-BL achieves close to the ideal lower bound electricity cost savings, whereas the best variants of the greedy algorithm scale worse than RED-BL.</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127</a:t>
            </a:fld>
            <a:endParaRPr lang="en-US">
              <a:solidFill>
                <a:prstClr val="black"/>
              </a:solidFill>
            </a:endParaRPr>
          </a:p>
        </p:txBody>
      </p:sp>
    </p:spTree>
    <p:extLst>
      <p:ext uri="{BB962C8B-B14F-4D97-AF65-F5344CB8AC3E}">
        <p14:creationId xmlns:p14="http://schemas.microsoft.com/office/powerpoint/2010/main" val="2055791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a:t>
            </a:r>
            <a:r>
              <a:rPr lang="en-US" baseline="0" dirty="0" smtClean="0"/>
              <a:t> how RED-BL energy savings would improve if we allowed independent (de)activation of fixed size fractions of a data center. </a:t>
            </a:r>
            <a:r>
              <a:rPr lang="en-US" dirty="0" smtClean="0"/>
              <a:t>The extreme right </a:t>
            </a:r>
            <a:r>
              <a:rPr lang="en-US" dirty="0" err="1" smtClean="0"/>
              <a:t>handside</a:t>
            </a:r>
            <a:r>
              <a:rPr lang="en-US" dirty="0" smtClean="0"/>
              <a:t> of this graph represents the case where you can only (de)activate</a:t>
            </a:r>
            <a:r>
              <a:rPr lang="en-US" baseline="0" dirty="0" smtClean="0"/>
              <a:t> an entire data center at a time. This is 0% better than the standard “all or nothing” RED-BL, because it is the same thing. If we were able to (de)activate half a data center at a time, we could do about 2.5% better than standard RED-BL. If we were able to independently (de)activate 10% of a data center at a time, we could do 5% better than standard RED-BL. So, there is opportunity for greater savings with granular (de)activation and it has a linear trend.</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128</a:t>
            </a:fld>
            <a:endParaRPr lang="en-US">
              <a:solidFill>
                <a:prstClr val="black"/>
              </a:solidFill>
            </a:endParaRPr>
          </a:p>
        </p:txBody>
      </p:sp>
    </p:spTree>
    <p:extLst>
      <p:ext uri="{BB962C8B-B14F-4D97-AF65-F5344CB8AC3E}">
        <p14:creationId xmlns:p14="http://schemas.microsoft.com/office/powerpoint/2010/main" val="2049289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a:t>
            </a:r>
            <a:r>
              <a:rPr lang="en-US" baseline="0" dirty="0" smtClean="0"/>
              <a:t> how RED-BL energy savings would improve if we allowed independent (de)activation of fixed size fractions of a data center. </a:t>
            </a:r>
            <a:r>
              <a:rPr lang="en-US" dirty="0" smtClean="0"/>
              <a:t>The extreme right </a:t>
            </a:r>
            <a:r>
              <a:rPr lang="en-US" dirty="0" err="1" smtClean="0"/>
              <a:t>handside</a:t>
            </a:r>
            <a:r>
              <a:rPr lang="en-US" dirty="0" smtClean="0"/>
              <a:t> of this graph represents the case where you can only (de)activate</a:t>
            </a:r>
            <a:r>
              <a:rPr lang="en-US" baseline="0" dirty="0" smtClean="0"/>
              <a:t> an entire data center at a time. This is 0% better than the standard “all or nothing” RED-BL, because it is the same thing. If we were able to (de)activate half a data center at a time, we could do about 2.5% better than standard RED-BL. If we were able to independently (de)activate 10% of a data center at a time, we could do 5% better than standard RED-BL. So, there is opportunity for greater savings with granular (de)activation and it has a linear trend.</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129</a:t>
            </a:fld>
            <a:endParaRPr lang="en-US">
              <a:solidFill>
                <a:prstClr val="black"/>
              </a:solidFill>
            </a:endParaRPr>
          </a:p>
        </p:txBody>
      </p:sp>
    </p:spTree>
    <p:extLst>
      <p:ext uri="{BB962C8B-B14F-4D97-AF65-F5344CB8AC3E}">
        <p14:creationId xmlns:p14="http://schemas.microsoft.com/office/powerpoint/2010/main" val="20492897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a:t>
            </a:r>
            <a:r>
              <a:rPr lang="en-US" baseline="0" dirty="0" smtClean="0"/>
              <a:t> how RED-BL energy savings would improve if we allowed independent (de)activation of fixed size fractions of a data center. </a:t>
            </a:r>
            <a:r>
              <a:rPr lang="en-US" dirty="0" smtClean="0"/>
              <a:t>The extreme right </a:t>
            </a:r>
            <a:r>
              <a:rPr lang="en-US" dirty="0" err="1" smtClean="0"/>
              <a:t>handside</a:t>
            </a:r>
            <a:r>
              <a:rPr lang="en-US" dirty="0" smtClean="0"/>
              <a:t> of this graph represents the case where you can only (de)activate</a:t>
            </a:r>
            <a:r>
              <a:rPr lang="en-US" baseline="0" dirty="0" smtClean="0"/>
              <a:t> an entire data center at a time. This is 0% better than the standard “all or nothing” RED-BL, because it is the same thing. If we were able to (de)activate half a data center at a time, we could do about 2.5% better than standard RED-BL. If we were able to independently (de)activate 10% of a data center at a time, we could do 5% better than standard RED-BL. So, there is opportunity for greater savings with granular (de)activation and it has a linear trend.</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130</a:t>
            </a:fld>
            <a:endParaRPr lang="en-US">
              <a:solidFill>
                <a:prstClr val="black"/>
              </a:solidFill>
            </a:endParaRPr>
          </a:p>
        </p:txBody>
      </p:sp>
    </p:spTree>
    <p:extLst>
      <p:ext uri="{BB962C8B-B14F-4D97-AF65-F5344CB8AC3E}">
        <p14:creationId xmlns:p14="http://schemas.microsoft.com/office/powerpoint/2010/main" val="2049289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instead of s</a:t>
            </a:r>
            <a:r>
              <a:rPr lang="en-US" dirty="0" smtClean="0"/>
              <a:t>hutting down an</a:t>
            </a:r>
            <a:r>
              <a:rPr lang="en-US" baseline="0" dirty="0" smtClean="0"/>
              <a:t> entire data center, we switch the servers into lower-power mode using DVFS techniques, the power savings might reduce, but the scheme would be more agile to workload variations. Here, we see that the power consumption drops linear as the power consumption is lowered with DVFS. If the server power consumption drops to 10% of the peak, the data center power consumption would be reduced by about 70%. Another data point is that if we put all “idle” servers at 50% power consumption, we achieve about 20% power reduction.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131</a:t>
            </a:fld>
            <a:endParaRPr lang="en-US">
              <a:solidFill>
                <a:prstClr val="black"/>
              </a:solidFill>
            </a:endParaRPr>
          </a:p>
        </p:txBody>
      </p:sp>
    </p:spTree>
    <p:extLst>
      <p:ext uri="{BB962C8B-B14F-4D97-AF65-F5344CB8AC3E}">
        <p14:creationId xmlns:p14="http://schemas.microsoft.com/office/powerpoint/2010/main" val="7647863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be prepared for some stray workload at data centers which we planned to deactivate, we’ll keep some servers on as reserve. As we increase the amount of serving capacity in reserve mode, the difference in power consumption will increase compared to the scenario where we did not keep any reserve capacity.</a:t>
            </a:r>
          </a:p>
          <a:p>
            <a:r>
              <a:rPr lang="en-US" baseline="0" dirty="0" smtClean="0"/>
              <a:t>Exactly how much “stray” traffic we receive can’t be predicted. In this chart, the lower line shows the situation where we don’t receive any stray traffic at all. The power consumption in that case is purely due to servers idling. The upper line represents the situation where we need all the reserve capacity for handling stray traffic. The actual situation may be somewhere </a:t>
            </a:r>
            <a:r>
              <a:rPr lang="en-US" baseline="0" smtClean="0"/>
              <a:t>in between.</a:t>
            </a:r>
            <a:endParaRPr lang="en-US" dirty="0"/>
          </a:p>
        </p:txBody>
      </p:sp>
      <p:sp>
        <p:nvSpPr>
          <p:cNvPr id="4" name="Slide Number Placeholder 3"/>
          <p:cNvSpPr>
            <a:spLocks noGrp="1"/>
          </p:cNvSpPr>
          <p:nvPr>
            <p:ph type="sldNum" sz="quarter" idx="10"/>
          </p:nvPr>
        </p:nvSpPr>
        <p:spPr/>
        <p:txBody>
          <a:bodyPr/>
          <a:lstStyle/>
          <a:p>
            <a:fld id="{AC4C8082-06D5-434F-B0D3-36AEC474937D}" type="slidenum">
              <a:rPr lang="en-US" smtClean="0">
                <a:solidFill>
                  <a:prstClr val="black"/>
                </a:solidFill>
              </a:rPr>
              <a:pPr/>
              <a:t>132</a:t>
            </a:fld>
            <a:endParaRPr lang="en-US">
              <a:solidFill>
                <a:prstClr val="black"/>
              </a:solidFill>
            </a:endParaRPr>
          </a:p>
        </p:txBody>
      </p:sp>
    </p:spTree>
    <p:extLst>
      <p:ext uri="{BB962C8B-B14F-4D97-AF65-F5344CB8AC3E}">
        <p14:creationId xmlns:p14="http://schemas.microsoft.com/office/powerpoint/2010/main" val="690691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8</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139</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140</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141</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142</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143</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144</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145</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146</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a:t>
            </a:r>
            <a:r>
              <a:rPr lang="en-US" baseline="0" dirty="0" smtClean="0"/>
              <a:t> the motivating example to show that WR and RP can be used in cellular networks as well.</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147</a:t>
            </a:fld>
            <a:endParaRPr lang="en-US"/>
          </a:p>
        </p:txBody>
      </p:sp>
    </p:spTree>
    <p:extLst>
      <p:ext uri="{BB962C8B-B14F-4D97-AF65-F5344CB8AC3E}">
        <p14:creationId xmlns:p14="http://schemas.microsoft.com/office/powerpoint/2010/main" val="12365107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163</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9</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164</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165</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166</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167</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168</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169</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170</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171</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172</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173</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10</a:t>
            </a:fld>
            <a:endParaRPr lang="en-US"/>
          </a:p>
        </p:txBody>
      </p:sp>
    </p:spTree>
    <p:extLst>
      <p:ext uri="{BB962C8B-B14F-4D97-AF65-F5344CB8AC3E}">
        <p14:creationId xmlns:p14="http://schemas.microsoft.com/office/powerpoint/2010/main" val="6745721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174</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Identify the similarities and differences</a:t>
            </a:r>
            <a:r>
              <a:rPr lang="en-US" baseline="0" dirty="0" smtClean="0"/>
              <a:t> between the two networks and observe how abstractions can be made.</a:t>
            </a:r>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175</a:t>
            </a:fld>
            <a:endParaRPr lang="en-US"/>
          </a:p>
        </p:txBody>
      </p:sp>
    </p:spTree>
    <p:extLst>
      <p:ext uri="{BB962C8B-B14F-4D97-AF65-F5344CB8AC3E}">
        <p14:creationId xmlns:p14="http://schemas.microsoft.com/office/powerpoint/2010/main" val="36842288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176</a:t>
            </a:fld>
            <a:endParaRPr lang="en-US"/>
          </a:p>
        </p:txBody>
      </p:sp>
    </p:spTree>
    <p:extLst>
      <p:ext uri="{BB962C8B-B14F-4D97-AF65-F5344CB8AC3E}">
        <p14:creationId xmlns:p14="http://schemas.microsoft.com/office/powerpoint/2010/main" val="227263115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177</a:t>
            </a:fld>
            <a:endParaRPr lang="en-US"/>
          </a:p>
        </p:txBody>
      </p:sp>
    </p:spTree>
    <p:extLst>
      <p:ext uri="{BB962C8B-B14F-4D97-AF65-F5344CB8AC3E}">
        <p14:creationId xmlns:p14="http://schemas.microsoft.com/office/powerpoint/2010/main" val="22726311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178</a:t>
            </a:fld>
            <a:endParaRPr lang="en-US"/>
          </a:p>
        </p:txBody>
      </p:sp>
    </p:spTree>
    <p:extLst>
      <p:ext uri="{BB962C8B-B14F-4D97-AF65-F5344CB8AC3E}">
        <p14:creationId xmlns:p14="http://schemas.microsoft.com/office/powerpoint/2010/main" val="22726311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179</a:t>
            </a:fld>
            <a:endParaRPr lang="en-US"/>
          </a:p>
        </p:txBody>
      </p:sp>
    </p:spTree>
    <p:extLst>
      <p:ext uri="{BB962C8B-B14F-4D97-AF65-F5344CB8AC3E}">
        <p14:creationId xmlns:p14="http://schemas.microsoft.com/office/powerpoint/2010/main" val="227263115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FA3CC8-432C-41D1-81D7-A02BD2CFAE7F}" type="slidenum">
              <a:rPr lang="en-US" smtClean="0"/>
              <a:t>180</a:t>
            </a:fld>
            <a:endParaRPr lang="en-US"/>
          </a:p>
        </p:txBody>
      </p:sp>
    </p:spTree>
    <p:extLst>
      <p:ext uri="{BB962C8B-B14F-4D97-AF65-F5344CB8AC3E}">
        <p14:creationId xmlns:p14="http://schemas.microsoft.com/office/powerpoint/2010/main" val="2272631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29A7A2-B93B-40AA-81CE-B72C9F12ACE9}" type="slidenum">
              <a:rPr lang="en-US" smtClean="0"/>
              <a:t>11</a:t>
            </a:fld>
            <a:endParaRPr lang="en-US"/>
          </a:p>
        </p:txBody>
      </p:sp>
    </p:spTree>
    <p:extLst>
      <p:ext uri="{BB962C8B-B14F-4D97-AF65-F5344CB8AC3E}">
        <p14:creationId xmlns:p14="http://schemas.microsoft.com/office/powerpoint/2010/main" val="6745721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576F94E-B70A-4D20-A963-B2E77A6CA218}"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70256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F1F2DE-2F4C-4971-9AC1-45C8A3C498E3}"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973433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EFE54D-5DD5-4FD7-82B7-75176F543B9C}"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4062057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09BC11-16FE-4F94-9427-2A6B053583E6}"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2382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8918F36-C704-4A31-8A4F-C2851244FD34}" type="datetime1">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782890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D4097C3-A00C-4000-A250-5F860E9A0AFC}" type="datetime1">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048723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2748D5E-41BD-488F-B260-5BEECDA4CB36}" type="datetime1">
              <a:rPr lang="en-US" smtClean="0"/>
              <a:t>2/10/2016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86921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E89DA6D-F0FC-4489-B281-41E53B5456AE}" type="datetime1">
              <a:rPr lang="en-US" smtClean="0"/>
              <a:t>2/10/2016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56807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AC0269-D6FC-4CA1-BA34-F69AD430A7CF}" type="datetime1">
              <a:rPr lang="en-US" smtClean="0"/>
              <a:t>2/10/2016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51546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126116-53BC-471D-9E9A-53E3F17AFA6C}" type="datetime1">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1421596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B98A05A-BF96-4986-9924-B3541A347BDB}" type="datetime1">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32B92A-CB75-4E54-8293-CBC8A13B5AFB}" type="slidenum">
              <a:rPr lang="en-US" smtClean="0"/>
              <a:t>‹#›</a:t>
            </a:fld>
            <a:endParaRPr lang="en-US"/>
          </a:p>
        </p:txBody>
      </p:sp>
    </p:spTree>
    <p:extLst>
      <p:ext uri="{BB962C8B-B14F-4D97-AF65-F5344CB8AC3E}">
        <p14:creationId xmlns:p14="http://schemas.microsoft.com/office/powerpoint/2010/main" val="2770855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359DB4-F73B-429C-9D90-B72CAF5C46CB}" type="datetime1">
              <a:rPr lang="en-US" smtClean="0"/>
              <a:t>2/10/2016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32B92A-CB75-4E54-8293-CBC8A13B5AFB}" type="slidenum">
              <a:rPr lang="en-US" smtClean="0"/>
              <a:t>‹#›</a:t>
            </a:fld>
            <a:endParaRPr lang="en-US"/>
          </a:p>
        </p:txBody>
      </p:sp>
    </p:spTree>
    <p:extLst>
      <p:ext uri="{BB962C8B-B14F-4D97-AF65-F5344CB8AC3E}">
        <p14:creationId xmlns:p14="http://schemas.microsoft.com/office/powerpoint/2010/main" val="3061876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9.png"/><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9.png"/><Relationship Id="rId4" Type="http://schemas.openxmlformats.org/officeDocument/2006/relationships/image" Target="../media/image7.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9.png"/><Relationship Id="rId4" Type="http://schemas.openxmlformats.org/officeDocument/2006/relationships/image" Target="../media/image7.jpeg"/></Relationships>
</file>

<file path=ppt/slides/_rels/slide1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9.png"/><Relationship Id="rId4" Type="http://schemas.openxmlformats.org/officeDocument/2006/relationships/image" Target="../media/image7.jpeg"/></Relationships>
</file>

<file path=ppt/slides/_rels/slide13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9.png"/><Relationship Id="rId4" Type="http://schemas.openxmlformats.org/officeDocument/2006/relationships/image" Target="../media/image7.jpeg"/></Relationships>
</file>

<file path=ppt/slides/_rels/slide14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2.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3.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4.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5.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7.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24.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chart" Target="../charts/char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2740025"/>
            <a:ext cx="7772400" cy="1470025"/>
          </a:xfrm>
        </p:spPr>
        <p:txBody>
          <a:bodyPr/>
          <a:lstStyle/>
          <a:p>
            <a:r>
              <a:rPr lang="en-US" dirty="0"/>
              <a:t>Cutting Electricity Cost For Service Provider </a:t>
            </a:r>
            <a:r>
              <a:rPr lang="en-US" dirty="0" smtClean="0"/>
              <a:t>Networks</a:t>
            </a:r>
            <a:endParaRPr lang="en-US" dirty="0"/>
          </a:p>
        </p:txBody>
      </p:sp>
      <p:sp>
        <p:nvSpPr>
          <p:cNvPr id="3" name="Subtitle 2"/>
          <p:cNvSpPr>
            <a:spLocks noGrp="1"/>
          </p:cNvSpPr>
          <p:nvPr>
            <p:ph type="subTitle" idx="1"/>
          </p:nvPr>
        </p:nvSpPr>
        <p:spPr>
          <a:xfrm>
            <a:off x="1447800" y="4191000"/>
            <a:ext cx="6400800" cy="1752600"/>
          </a:xfrm>
        </p:spPr>
        <p:txBody>
          <a:bodyPr/>
          <a:lstStyle/>
          <a:p>
            <a:r>
              <a:rPr lang="en-US" dirty="0" smtClean="0"/>
              <a:t>Muhammad </a:t>
            </a:r>
            <a:r>
              <a:rPr lang="en-US" dirty="0" err="1" smtClean="0"/>
              <a:t>Saqib</a:t>
            </a:r>
            <a:r>
              <a:rPr lang="en-US" dirty="0" smtClean="0"/>
              <a:t> </a:t>
            </a:r>
            <a:r>
              <a:rPr lang="en-US" dirty="0" err="1" smtClean="0"/>
              <a:t>Ilyas</a:t>
            </a:r>
            <a:endParaRPr lang="en-US" dirty="0"/>
          </a:p>
        </p:txBody>
      </p:sp>
      <p:sp>
        <p:nvSpPr>
          <p:cNvPr id="4" name="Slide Number Placeholder 3"/>
          <p:cNvSpPr>
            <a:spLocks noGrp="1"/>
          </p:cNvSpPr>
          <p:nvPr>
            <p:ph type="sldNum" sz="quarter" idx="12"/>
          </p:nvPr>
        </p:nvSpPr>
        <p:spPr/>
        <p:txBody>
          <a:bodyPr/>
          <a:lstStyle/>
          <a:p>
            <a:r>
              <a:rPr lang="en-US" smtClean="0"/>
              <a:t>1</a:t>
            </a:r>
            <a:endParaRPr lang="en-US"/>
          </a:p>
        </p:txBody>
      </p:sp>
      <p:sp>
        <p:nvSpPr>
          <p:cNvPr id="5" name="TextBox 4"/>
          <p:cNvSpPr txBox="1"/>
          <p:nvPr/>
        </p:nvSpPr>
        <p:spPr>
          <a:xfrm>
            <a:off x="152400" y="4419600"/>
            <a:ext cx="3188117" cy="2308324"/>
          </a:xfrm>
          <a:prstGeom prst="rect">
            <a:avLst/>
          </a:prstGeom>
          <a:noFill/>
        </p:spPr>
        <p:txBody>
          <a:bodyPr wrap="none" rtlCol="0">
            <a:spAutoFit/>
          </a:bodyPr>
          <a:lstStyle/>
          <a:p>
            <a:r>
              <a:rPr lang="en-US" sz="2400" dirty="0" smtClean="0">
                <a:solidFill>
                  <a:schemeClr val="accent6">
                    <a:lumMod val="50000"/>
                  </a:schemeClr>
                </a:solidFill>
              </a:rPr>
              <a:t>FDC</a:t>
            </a:r>
          </a:p>
          <a:p>
            <a:r>
              <a:rPr lang="en-US" sz="2400" dirty="0" err="1" smtClean="0"/>
              <a:t>Zartash</a:t>
            </a:r>
            <a:r>
              <a:rPr lang="en-US" sz="2400" dirty="0" smtClean="0"/>
              <a:t> Afzal </a:t>
            </a:r>
            <a:r>
              <a:rPr lang="en-US" sz="2400" dirty="0" err="1" smtClean="0"/>
              <a:t>Uzmi</a:t>
            </a:r>
            <a:endParaRPr lang="en-US" sz="2400" dirty="0" smtClean="0"/>
          </a:p>
          <a:p>
            <a:r>
              <a:rPr lang="en-US" sz="2400" dirty="0" smtClean="0"/>
              <a:t>Tariq Mahmood </a:t>
            </a:r>
            <a:r>
              <a:rPr lang="en-US" sz="2400" dirty="0" err="1" smtClean="0"/>
              <a:t>Jadoon</a:t>
            </a:r>
            <a:endParaRPr lang="en-US" sz="2400" dirty="0" smtClean="0"/>
          </a:p>
          <a:p>
            <a:r>
              <a:rPr lang="en-US" sz="2400" dirty="0" err="1" smtClean="0"/>
              <a:t>Ihsan</a:t>
            </a:r>
            <a:r>
              <a:rPr lang="en-US" sz="2400" dirty="0" smtClean="0"/>
              <a:t> Ayyub </a:t>
            </a:r>
            <a:r>
              <a:rPr lang="en-US" sz="2400" dirty="0" err="1" smtClean="0"/>
              <a:t>Qazi</a:t>
            </a:r>
            <a:endParaRPr lang="en-US" sz="2400" dirty="0" smtClean="0"/>
          </a:p>
          <a:p>
            <a:r>
              <a:rPr lang="en-US" sz="2400" dirty="0" smtClean="0"/>
              <a:t>Muhamad Fareed </a:t>
            </a:r>
            <a:r>
              <a:rPr lang="en-US" sz="2400" dirty="0" err="1" smtClean="0"/>
              <a:t>Zaffar</a:t>
            </a:r>
            <a:endParaRPr lang="en-US" sz="2400" dirty="0" smtClean="0"/>
          </a:p>
          <a:p>
            <a:r>
              <a:rPr lang="en-US" sz="2400" dirty="0" err="1" smtClean="0"/>
              <a:t>Aamir</a:t>
            </a:r>
            <a:r>
              <a:rPr lang="en-US" sz="2400" dirty="0" smtClean="0"/>
              <a:t> </a:t>
            </a:r>
            <a:r>
              <a:rPr lang="en-US" sz="2400" dirty="0" err="1" smtClean="0"/>
              <a:t>Qayyum</a:t>
            </a:r>
            <a:endParaRPr lang="en-US" sz="2400" dirty="0"/>
          </a:p>
        </p:txBody>
      </p:sp>
      <p:pic>
        <p:nvPicPr>
          <p:cNvPr id="6" name="Picture 2" descr="http://www.rubinet.org/uploads/Projects/bull.jpg"/>
          <p:cNvPicPr>
            <a:picLocks noChangeAspect="1" noChangeArrowheads="1"/>
          </p:cNvPicPr>
          <p:nvPr/>
        </p:nvPicPr>
        <p:blipFill>
          <a:blip r:embed="rId2" cstate="print"/>
          <a:srcRect/>
          <a:stretch>
            <a:fillRect/>
          </a:stretch>
        </p:blipFill>
        <p:spPr bwMode="auto">
          <a:xfrm>
            <a:off x="6306403" y="0"/>
            <a:ext cx="2819400" cy="2612572"/>
          </a:xfrm>
          <a:prstGeom prst="rect">
            <a:avLst/>
          </a:prstGeom>
          <a:noFill/>
        </p:spPr>
      </p:pic>
    </p:spTree>
    <p:extLst>
      <p:ext uri="{BB962C8B-B14F-4D97-AF65-F5344CB8AC3E}">
        <p14:creationId xmlns:p14="http://schemas.microsoft.com/office/powerpoint/2010/main" val="37829977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descr=" 17"/>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8" descr=" 10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7527" y="1349171"/>
            <a:ext cx="1057152" cy="5946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7" descr=" 10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5449608"/>
            <a:ext cx="659100" cy="6591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descr=" 31"/>
          <p:cNvSpPr txBox="1"/>
          <p:nvPr/>
        </p:nvSpPr>
        <p:spPr>
          <a:xfrm>
            <a:off x="68394" y="6394276"/>
            <a:ext cx="2100511" cy="369332"/>
          </a:xfrm>
          <a:prstGeom prst="rect">
            <a:avLst/>
          </a:prstGeom>
          <a:noFill/>
        </p:spPr>
        <p:txBody>
          <a:bodyPr wrap="none" rtlCol="0">
            <a:spAutoFit/>
          </a:bodyPr>
          <a:lstStyle/>
          <a:p>
            <a:r>
              <a:rPr lang="en-US" dirty="0" smtClean="0"/>
              <a:t>Source: flaticon.com</a:t>
            </a:r>
            <a:endParaRPr lang="en-US" dirty="0"/>
          </a:p>
        </p:txBody>
      </p:sp>
      <p:pic>
        <p:nvPicPr>
          <p:cNvPr id="11" name="Picture 8" descr="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descr=" 5"/>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8" descr=" 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descr=" 35"/>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4" descr=" 410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04658" y="4250605"/>
            <a:ext cx="1836730" cy="1221433"/>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17" descr=" 18"/>
          <p:cNvSpPr>
            <a:spLocks noGrp="1"/>
          </p:cNvSpPr>
          <p:nvPr>
            <p:ph type="sldNum" sz="quarter" idx="12"/>
          </p:nvPr>
        </p:nvSpPr>
        <p:spPr/>
        <p:txBody>
          <a:bodyPr/>
          <a:lstStyle/>
          <a:p>
            <a:r>
              <a:rPr lang="en-US" smtClean="0"/>
              <a:t>3</a:t>
            </a:r>
            <a:endParaRPr lang="en-US"/>
          </a:p>
        </p:txBody>
      </p:sp>
    </p:spTree>
    <p:extLst>
      <p:ext uri="{BB962C8B-B14F-4D97-AF65-F5344CB8AC3E}">
        <p14:creationId xmlns:p14="http://schemas.microsoft.com/office/powerpoint/2010/main" val="20073837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a:t>
            </a:r>
            <a:endParaRPr lang="en-US" dirty="0"/>
          </a:p>
        </p:txBody>
      </p:sp>
      <p:pic>
        <p:nvPicPr>
          <p:cNvPr id="4" name="Picture 2" descr=" 4"/>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8" name="Right Brace 7" descr=" 8"/>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descr=" 9"/>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3" name="Slide Number Placeholder 2" descr=" 3"/>
          <p:cNvSpPr>
            <a:spLocks noGrp="1"/>
          </p:cNvSpPr>
          <p:nvPr>
            <p:ph type="sldNum" sz="quarter" idx="12"/>
          </p:nvPr>
        </p:nvSpPr>
        <p:spPr/>
        <p:txBody>
          <a:bodyPr/>
          <a:lstStyle/>
          <a:p>
            <a:r>
              <a:rPr lang="en-US" smtClean="0"/>
              <a:t>17</a:t>
            </a:r>
            <a:endParaRPr lang="en-US"/>
          </a:p>
        </p:txBody>
      </p:sp>
    </p:spTree>
    <p:extLst>
      <p:ext uri="{BB962C8B-B14F-4D97-AF65-F5344CB8AC3E}">
        <p14:creationId xmlns:p14="http://schemas.microsoft.com/office/powerpoint/2010/main" val="175261570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a:t>
            </a:r>
            <a:endParaRPr lang="en-US" dirty="0"/>
          </a:p>
        </p:txBody>
      </p:sp>
      <p:pic>
        <p:nvPicPr>
          <p:cNvPr id="4" name="Picture 2" descr=" 4"/>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8" name="Right Brace 7" descr=" 8"/>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descr=" 9"/>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7" name="Right Brace 6" descr=" 10"/>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ular Callout 9" descr=" 11"/>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3" name="Slide Number Placeholder 2" descr=" 3"/>
          <p:cNvSpPr>
            <a:spLocks noGrp="1"/>
          </p:cNvSpPr>
          <p:nvPr>
            <p:ph type="sldNum" sz="quarter" idx="12"/>
          </p:nvPr>
        </p:nvSpPr>
        <p:spPr/>
        <p:txBody>
          <a:bodyPr/>
          <a:lstStyle/>
          <a:p>
            <a:r>
              <a:rPr lang="en-US" smtClean="0"/>
              <a:t>17</a:t>
            </a:r>
            <a:endParaRPr lang="en-US"/>
          </a:p>
        </p:txBody>
      </p:sp>
    </p:spTree>
    <p:extLst>
      <p:ext uri="{BB962C8B-B14F-4D97-AF65-F5344CB8AC3E}">
        <p14:creationId xmlns:p14="http://schemas.microsoft.com/office/powerpoint/2010/main" val="34180117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a:t>
            </a:r>
            <a:endParaRPr lang="en-US" dirty="0"/>
          </a:p>
        </p:txBody>
      </p:sp>
      <p:pic>
        <p:nvPicPr>
          <p:cNvPr id="4" name="Picture 2" descr=" 4"/>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8" name="Right Brace 7" descr=" 8"/>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descr=" 9"/>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7" name="Right Brace 6" descr=" 10"/>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ular Callout 9" descr=" 11"/>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11" name="Rounded Rectangular Callout 10" descr=" 17"/>
          <p:cNvSpPr/>
          <p:nvPr/>
        </p:nvSpPr>
        <p:spPr>
          <a:xfrm>
            <a:off x="1028700" y="1295401"/>
            <a:ext cx="1638300" cy="609600"/>
          </a:xfrm>
          <a:prstGeom prst="wedgeRoundRectCallout">
            <a:avLst>
              <a:gd name="adj1" fmla="val 97417"/>
              <a:gd name="adj2" fmla="val 2175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 price of electricity</a:t>
            </a:r>
            <a:endParaRPr lang="en-US" dirty="0"/>
          </a:p>
        </p:txBody>
      </p:sp>
      <p:sp>
        <p:nvSpPr>
          <p:cNvPr id="3" name="Slide Number Placeholder 2" descr=" 3"/>
          <p:cNvSpPr>
            <a:spLocks noGrp="1"/>
          </p:cNvSpPr>
          <p:nvPr>
            <p:ph type="sldNum" sz="quarter" idx="12"/>
          </p:nvPr>
        </p:nvSpPr>
        <p:spPr/>
        <p:txBody>
          <a:bodyPr/>
          <a:lstStyle/>
          <a:p>
            <a:r>
              <a:rPr lang="en-US" smtClean="0"/>
              <a:t>17</a:t>
            </a:r>
            <a:endParaRPr lang="en-US"/>
          </a:p>
        </p:txBody>
      </p:sp>
    </p:spTree>
    <p:extLst>
      <p:ext uri="{BB962C8B-B14F-4D97-AF65-F5344CB8AC3E}">
        <p14:creationId xmlns:p14="http://schemas.microsoft.com/office/powerpoint/2010/main" val="26344616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a:t>
            </a:r>
            <a:endParaRPr lang="en-US" dirty="0"/>
          </a:p>
        </p:txBody>
      </p:sp>
      <p:pic>
        <p:nvPicPr>
          <p:cNvPr id="4" name="Picture 2" descr=" 4"/>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8" name="Right Brace 7" descr=" 8"/>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descr=" 9"/>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7" name="Right Brace 6" descr=" 10"/>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ular Callout 9" descr=" 11"/>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12" name="Rounded Rectangular Callout 11" descr=" 14"/>
          <p:cNvSpPr/>
          <p:nvPr/>
        </p:nvSpPr>
        <p:spPr>
          <a:xfrm>
            <a:off x="5715001" y="1466527"/>
            <a:ext cx="1222428" cy="342900"/>
          </a:xfrm>
          <a:prstGeom prst="wedgeRoundRectCallout">
            <a:avLst>
              <a:gd name="adj1" fmla="val -6535"/>
              <a:gd name="adj2" fmla="val 2682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a:t>
            </a:r>
            <a:endParaRPr lang="en-US" dirty="0"/>
          </a:p>
        </p:txBody>
      </p:sp>
      <p:sp>
        <p:nvSpPr>
          <p:cNvPr id="3" name="Slide Number Placeholder 2" descr=" 3"/>
          <p:cNvSpPr>
            <a:spLocks noGrp="1"/>
          </p:cNvSpPr>
          <p:nvPr>
            <p:ph type="sldNum" sz="quarter" idx="12"/>
          </p:nvPr>
        </p:nvSpPr>
        <p:spPr/>
        <p:txBody>
          <a:bodyPr/>
          <a:lstStyle/>
          <a:p>
            <a:r>
              <a:rPr lang="en-US" smtClean="0"/>
              <a:t>17</a:t>
            </a:r>
            <a:endParaRPr lang="en-US"/>
          </a:p>
        </p:txBody>
      </p:sp>
    </p:spTree>
    <p:extLst>
      <p:ext uri="{BB962C8B-B14F-4D97-AF65-F5344CB8AC3E}">
        <p14:creationId xmlns:p14="http://schemas.microsoft.com/office/powerpoint/2010/main" val="14091702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a:t>
            </a:r>
            <a:endParaRPr lang="en-US" dirty="0"/>
          </a:p>
        </p:txBody>
      </p:sp>
      <p:pic>
        <p:nvPicPr>
          <p:cNvPr id="4" name="Picture 2" descr=" 4"/>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8" name="Right Brace 7" descr=" 8"/>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descr=" 9"/>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7" name="Right Brace 6" descr=" 10"/>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ular Callout 9" descr=" 11"/>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12" name="Rounded Rectangular Callout 11" descr=" 14"/>
          <p:cNvSpPr/>
          <p:nvPr/>
        </p:nvSpPr>
        <p:spPr>
          <a:xfrm>
            <a:off x="5715001" y="1466527"/>
            <a:ext cx="1222428" cy="342900"/>
          </a:xfrm>
          <a:prstGeom prst="wedgeRoundRectCallout">
            <a:avLst>
              <a:gd name="adj1" fmla="val -6535"/>
              <a:gd name="adj2" fmla="val 2682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a:t>
            </a:r>
            <a:endParaRPr lang="en-US" dirty="0"/>
          </a:p>
        </p:txBody>
      </p:sp>
      <p:sp>
        <p:nvSpPr>
          <p:cNvPr id="11" name="Rounded Rectangular Callout 10" descr=" 15"/>
          <p:cNvSpPr/>
          <p:nvPr/>
        </p:nvSpPr>
        <p:spPr>
          <a:xfrm>
            <a:off x="3352800" y="2133600"/>
            <a:ext cx="2209800" cy="457200"/>
          </a:xfrm>
          <a:prstGeom prst="wedgeRoundRectCallout">
            <a:avLst>
              <a:gd name="adj1" fmla="val 75264"/>
              <a:gd name="adj2" fmla="val 1646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capacity</a:t>
            </a:r>
            <a:endParaRPr lang="en-US" dirty="0"/>
          </a:p>
        </p:txBody>
      </p:sp>
      <p:sp>
        <p:nvSpPr>
          <p:cNvPr id="3" name="Slide Number Placeholder 2" descr=" 3"/>
          <p:cNvSpPr>
            <a:spLocks noGrp="1"/>
          </p:cNvSpPr>
          <p:nvPr>
            <p:ph type="sldNum" sz="quarter" idx="12"/>
          </p:nvPr>
        </p:nvSpPr>
        <p:spPr/>
        <p:txBody>
          <a:bodyPr/>
          <a:lstStyle/>
          <a:p>
            <a:r>
              <a:rPr lang="en-US" smtClean="0"/>
              <a:t>17</a:t>
            </a:r>
            <a:endParaRPr lang="en-US"/>
          </a:p>
        </p:txBody>
      </p:sp>
    </p:spTree>
    <p:extLst>
      <p:ext uri="{BB962C8B-B14F-4D97-AF65-F5344CB8AC3E}">
        <p14:creationId xmlns:p14="http://schemas.microsoft.com/office/powerpoint/2010/main" val="23010947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a:t>
            </a:r>
            <a:endParaRPr lang="en-US" dirty="0"/>
          </a:p>
        </p:txBody>
      </p:sp>
      <p:pic>
        <p:nvPicPr>
          <p:cNvPr id="4" name="Picture 2" descr=" 4"/>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8" name="Right Brace 7" descr=" 8"/>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descr=" 9"/>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7" name="Right Brace 6" descr=" 10"/>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ular Callout 9" descr=" 11"/>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12" name="Rounded Rectangular Callout 11" descr=" 14"/>
          <p:cNvSpPr/>
          <p:nvPr/>
        </p:nvSpPr>
        <p:spPr>
          <a:xfrm>
            <a:off x="5715001" y="1466527"/>
            <a:ext cx="1222428" cy="342900"/>
          </a:xfrm>
          <a:prstGeom prst="wedgeRoundRectCallout">
            <a:avLst>
              <a:gd name="adj1" fmla="val -6535"/>
              <a:gd name="adj2" fmla="val 2682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a:t>
            </a:r>
            <a:endParaRPr lang="en-US" dirty="0"/>
          </a:p>
        </p:txBody>
      </p:sp>
      <p:sp>
        <p:nvSpPr>
          <p:cNvPr id="11" name="Rounded Rectangular Callout 10" descr=" 15"/>
          <p:cNvSpPr/>
          <p:nvPr/>
        </p:nvSpPr>
        <p:spPr>
          <a:xfrm>
            <a:off x="3352800" y="2133600"/>
            <a:ext cx="2209800" cy="457200"/>
          </a:xfrm>
          <a:prstGeom prst="wedgeRoundRectCallout">
            <a:avLst>
              <a:gd name="adj1" fmla="val 75264"/>
              <a:gd name="adj2" fmla="val 16466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capacity</a:t>
            </a:r>
            <a:endParaRPr lang="en-US" dirty="0"/>
          </a:p>
        </p:txBody>
      </p:sp>
      <p:sp>
        <p:nvSpPr>
          <p:cNvPr id="13" name="Rounded Rectangular Callout 12" descr=" 16"/>
          <p:cNvSpPr/>
          <p:nvPr/>
        </p:nvSpPr>
        <p:spPr>
          <a:xfrm>
            <a:off x="873071" y="1219200"/>
            <a:ext cx="2479729" cy="590873"/>
          </a:xfrm>
          <a:prstGeom prst="wedgeRoundRectCallout">
            <a:avLst>
              <a:gd name="adj1" fmla="val 67292"/>
              <a:gd name="adj2" fmla="val 2382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Fraction of data center that is active</a:t>
            </a:r>
            <a:endParaRPr lang="en-US" dirty="0"/>
          </a:p>
        </p:txBody>
      </p:sp>
      <p:sp>
        <p:nvSpPr>
          <p:cNvPr id="3" name="Slide Number Placeholder 2" descr=" 3"/>
          <p:cNvSpPr>
            <a:spLocks noGrp="1"/>
          </p:cNvSpPr>
          <p:nvPr>
            <p:ph type="sldNum" sz="quarter" idx="12"/>
          </p:nvPr>
        </p:nvSpPr>
        <p:spPr/>
        <p:txBody>
          <a:bodyPr/>
          <a:lstStyle/>
          <a:p>
            <a:r>
              <a:rPr lang="en-US" smtClean="0"/>
              <a:t>17</a:t>
            </a:r>
            <a:endParaRPr lang="en-US"/>
          </a:p>
        </p:txBody>
      </p:sp>
    </p:spTree>
    <p:extLst>
      <p:ext uri="{BB962C8B-B14F-4D97-AF65-F5344CB8AC3E}">
        <p14:creationId xmlns:p14="http://schemas.microsoft.com/office/powerpoint/2010/main" val="288923101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a:t>
            </a:r>
            <a:endParaRPr lang="en-US" dirty="0"/>
          </a:p>
        </p:txBody>
      </p:sp>
      <p:pic>
        <p:nvPicPr>
          <p:cNvPr id="4" name="Picture 2" descr=" 4"/>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8" name="Right Brace 7" descr=" 8"/>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descr=" 9"/>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7" name="Right Brace 6" descr=" 10"/>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ular Callout 9" descr=" 11"/>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3" name="Slide Number Placeholder 2" descr=" 3"/>
          <p:cNvSpPr>
            <a:spLocks noGrp="1"/>
          </p:cNvSpPr>
          <p:nvPr>
            <p:ph type="sldNum" sz="quarter" idx="12"/>
          </p:nvPr>
        </p:nvSpPr>
        <p:spPr/>
        <p:txBody>
          <a:bodyPr/>
          <a:lstStyle/>
          <a:p>
            <a:r>
              <a:rPr lang="en-US" smtClean="0"/>
              <a:t>17</a:t>
            </a:r>
            <a:endParaRPr lang="en-US"/>
          </a:p>
        </p:txBody>
      </p:sp>
    </p:spTree>
    <p:extLst>
      <p:ext uri="{BB962C8B-B14F-4D97-AF65-F5344CB8AC3E}">
        <p14:creationId xmlns:p14="http://schemas.microsoft.com/office/powerpoint/2010/main" val="33875439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a:t>
            </a:r>
            <a:endParaRPr lang="en-US" dirty="0"/>
          </a:p>
        </p:txBody>
      </p:sp>
      <p:pic>
        <p:nvPicPr>
          <p:cNvPr id="4" name="Picture 2" descr=" 4"/>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11" name="Rounded Rectangular Callout 10" descr=" 6"/>
          <p:cNvSpPr/>
          <p:nvPr/>
        </p:nvSpPr>
        <p:spPr>
          <a:xfrm>
            <a:off x="1981200" y="4038600"/>
            <a:ext cx="1600200" cy="609600"/>
          </a:xfrm>
          <a:prstGeom prst="wedgeRoundRectCallout">
            <a:avLst>
              <a:gd name="adj1" fmla="val -4570"/>
              <a:gd name="adj2" fmla="val -137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data centers</a:t>
            </a:r>
            <a:endParaRPr lang="en-US" dirty="0"/>
          </a:p>
        </p:txBody>
      </p:sp>
      <p:sp>
        <p:nvSpPr>
          <p:cNvPr id="8" name="Right Brace 7" descr=" 8"/>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descr=" 9"/>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7" name="Right Brace 6" descr=" 10"/>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ular Callout 9" descr=" 11"/>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3" name="Slide Number Placeholder 2" descr=" 3"/>
          <p:cNvSpPr>
            <a:spLocks noGrp="1"/>
          </p:cNvSpPr>
          <p:nvPr>
            <p:ph type="sldNum" sz="quarter" idx="12"/>
          </p:nvPr>
        </p:nvSpPr>
        <p:spPr/>
        <p:txBody>
          <a:bodyPr/>
          <a:lstStyle/>
          <a:p>
            <a:r>
              <a:rPr lang="en-US" smtClean="0"/>
              <a:t>17</a:t>
            </a:r>
            <a:endParaRPr lang="en-US"/>
          </a:p>
        </p:txBody>
      </p:sp>
    </p:spTree>
    <p:extLst>
      <p:ext uri="{BB962C8B-B14F-4D97-AF65-F5344CB8AC3E}">
        <p14:creationId xmlns:p14="http://schemas.microsoft.com/office/powerpoint/2010/main" val="32110173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a:t>
            </a:r>
            <a:endParaRPr lang="en-US" dirty="0"/>
          </a:p>
        </p:txBody>
      </p:sp>
      <p:pic>
        <p:nvPicPr>
          <p:cNvPr id="4" name="Picture 2" descr=" 4"/>
          <p:cNvPicPr>
            <a:picLocks noGrp="1" noChangeAspect="1" noChangeArrowheads="1"/>
          </p:cNvPicPr>
          <p:nvPr>
            <p:ph idx="1"/>
          </p:nvPr>
        </p:nvPicPr>
        <p:blipFill>
          <a:blip r:embed="rId3" cstate="print"/>
          <a:srcRect/>
          <a:stretch>
            <a:fillRect/>
          </a:stretch>
        </p:blipFill>
        <p:spPr bwMode="auto">
          <a:xfrm>
            <a:off x="533400" y="2438400"/>
            <a:ext cx="8084545" cy="1295400"/>
          </a:xfrm>
          <a:prstGeom prst="rect">
            <a:avLst/>
          </a:prstGeom>
          <a:noFill/>
          <a:ln w="9525">
            <a:noFill/>
            <a:miter lim="800000"/>
            <a:headEnd/>
            <a:tailEnd/>
          </a:ln>
        </p:spPr>
      </p:pic>
      <p:sp>
        <p:nvSpPr>
          <p:cNvPr id="12" name="Rounded Rectangular Callout 11" descr=" 5"/>
          <p:cNvSpPr/>
          <p:nvPr/>
        </p:nvSpPr>
        <p:spPr>
          <a:xfrm>
            <a:off x="304800" y="4038600"/>
            <a:ext cx="1600200" cy="609600"/>
          </a:xfrm>
          <a:prstGeom prst="wedgeRoundRectCallout">
            <a:avLst>
              <a:gd name="adj1" fmla="val 55236"/>
              <a:gd name="adj2" fmla="val -135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intervals</a:t>
            </a:r>
            <a:endParaRPr lang="en-US" dirty="0"/>
          </a:p>
        </p:txBody>
      </p:sp>
      <p:sp>
        <p:nvSpPr>
          <p:cNvPr id="11" name="Rounded Rectangular Callout 10" descr=" 6"/>
          <p:cNvSpPr/>
          <p:nvPr/>
        </p:nvSpPr>
        <p:spPr>
          <a:xfrm>
            <a:off x="1981200" y="4038600"/>
            <a:ext cx="1600200" cy="609600"/>
          </a:xfrm>
          <a:prstGeom prst="wedgeRoundRectCallout">
            <a:avLst>
              <a:gd name="adj1" fmla="val -4570"/>
              <a:gd name="adj2" fmla="val -1370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Sum over all data centers</a:t>
            </a:r>
            <a:endParaRPr lang="en-US" dirty="0"/>
          </a:p>
        </p:txBody>
      </p:sp>
      <p:sp>
        <p:nvSpPr>
          <p:cNvPr id="13" name="TextBox 12" descr=" 7"/>
          <p:cNvSpPr txBox="1"/>
          <p:nvPr/>
        </p:nvSpPr>
        <p:spPr>
          <a:xfrm>
            <a:off x="1981200" y="5574268"/>
            <a:ext cx="5063309" cy="369332"/>
          </a:xfrm>
          <a:prstGeom prst="rect">
            <a:avLst/>
          </a:prstGeom>
          <a:noFill/>
          <a:ln>
            <a:solidFill>
              <a:schemeClr val="accent1">
                <a:shade val="50000"/>
              </a:schemeClr>
            </a:solidFill>
          </a:ln>
        </p:spPr>
        <p:txBody>
          <a:bodyPr wrap="none" rtlCol="0">
            <a:spAutoFit/>
          </a:bodyPr>
          <a:lstStyle/>
          <a:p>
            <a:r>
              <a:rPr lang="en-US" dirty="0" smtClean="0"/>
              <a:t>Subject to several constraints (please see the thesis)</a:t>
            </a:r>
            <a:endParaRPr lang="en-US" dirty="0"/>
          </a:p>
        </p:txBody>
      </p:sp>
      <p:sp>
        <p:nvSpPr>
          <p:cNvPr id="8" name="Right Brace 7" descr=" 8"/>
          <p:cNvSpPr/>
          <p:nvPr/>
        </p:nvSpPr>
        <p:spPr>
          <a:xfrm rot="5400000">
            <a:off x="7467600" y="2743200"/>
            <a:ext cx="30480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ounded Rectangular Callout 8" descr=" 9"/>
          <p:cNvSpPr/>
          <p:nvPr/>
        </p:nvSpPr>
        <p:spPr>
          <a:xfrm>
            <a:off x="6705600" y="4038600"/>
            <a:ext cx="2057400" cy="381000"/>
          </a:xfrm>
          <a:prstGeom prst="wedgeRoundRectCallout">
            <a:avLst>
              <a:gd name="adj1" fmla="val -5528"/>
              <a:gd name="adj2" fmla="val -15399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energy</a:t>
            </a:r>
            <a:endParaRPr lang="en-US" dirty="0"/>
          </a:p>
        </p:txBody>
      </p:sp>
      <p:sp>
        <p:nvSpPr>
          <p:cNvPr id="7" name="Right Brace 6" descr=" 10"/>
          <p:cNvSpPr/>
          <p:nvPr/>
        </p:nvSpPr>
        <p:spPr>
          <a:xfrm rot="5400000">
            <a:off x="5029200" y="2133600"/>
            <a:ext cx="228600" cy="2667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ular Callout 9" descr=" 11"/>
          <p:cNvSpPr/>
          <p:nvPr/>
        </p:nvSpPr>
        <p:spPr>
          <a:xfrm>
            <a:off x="4419600" y="4114800"/>
            <a:ext cx="1393879" cy="304800"/>
          </a:xfrm>
          <a:prstGeom prst="wedgeRoundRectCallout">
            <a:avLst>
              <a:gd name="adj1" fmla="val 740"/>
              <a:gd name="adj2" fmla="val -2000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energy</a:t>
            </a:r>
            <a:endParaRPr lang="en-US" dirty="0"/>
          </a:p>
        </p:txBody>
      </p:sp>
      <p:sp>
        <p:nvSpPr>
          <p:cNvPr id="3" name="Slide Number Placeholder 2" descr=" 3"/>
          <p:cNvSpPr>
            <a:spLocks noGrp="1"/>
          </p:cNvSpPr>
          <p:nvPr>
            <p:ph type="sldNum" sz="quarter" idx="12"/>
          </p:nvPr>
        </p:nvSpPr>
        <p:spPr/>
        <p:txBody>
          <a:bodyPr/>
          <a:lstStyle/>
          <a:p>
            <a:r>
              <a:rPr lang="en-US" smtClean="0"/>
              <a:t>17</a:t>
            </a:r>
            <a:endParaRPr lang="en-US"/>
          </a:p>
        </p:txBody>
      </p:sp>
    </p:spTree>
    <p:extLst>
      <p:ext uri="{BB962C8B-B14F-4D97-AF65-F5344CB8AC3E}">
        <p14:creationId xmlns:p14="http://schemas.microsoft.com/office/powerpoint/2010/main" val="42039078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Setup</a:t>
            </a:r>
            <a:endParaRPr lang="en-US" dirty="0"/>
          </a:p>
        </p:txBody>
      </p:sp>
      <p:sp>
        <p:nvSpPr>
          <p:cNvPr id="3" name="Content Placeholder 2"/>
          <p:cNvSpPr>
            <a:spLocks noGrp="1"/>
          </p:cNvSpPr>
          <p:nvPr>
            <p:ph idx="1"/>
          </p:nvPr>
        </p:nvSpPr>
        <p:spPr/>
        <p:txBody>
          <a:bodyPr/>
          <a:lstStyle/>
          <a:p>
            <a:r>
              <a:rPr lang="en-US" dirty="0" smtClean="0">
                <a:solidFill>
                  <a:schemeClr val="accent5">
                    <a:lumMod val="75000"/>
                  </a:schemeClr>
                </a:solidFill>
              </a:rPr>
              <a:t>Workload</a:t>
            </a:r>
            <a:r>
              <a:rPr lang="en-US" dirty="0" smtClean="0"/>
              <a:t> from 3 popular </a:t>
            </a:r>
            <a:r>
              <a:rPr lang="en-US" dirty="0" err="1" smtClean="0">
                <a:solidFill>
                  <a:schemeClr val="accent2"/>
                </a:solidFill>
              </a:rPr>
              <a:t>Facebook</a:t>
            </a:r>
            <a:r>
              <a:rPr lang="en-US" dirty="0" smtClean="0"/>
              <a:t> apps</a:t>
            </a:r>
          </a:p>
          <a:p>
            <a:r>
              <a:rPr lang="en-US" dirty="0" smtClean="0">
                <a:solidFill>
                  <a:schemeClr val="accent5">
                    <a:lumMod val="75000"/>
                  </a:schemeClr>
                </a:solidFill>
              </a:rPr>
              <a:t>Electricity prices</a:t>
            </a:r>
            <a:r>
              <a:rPr lang="en-US" dirty="0" smtClean="0"/>
              <a:t> from 33 </a:t>
            </a:r>
            <a:r>
              <a:rPr lang="en-US" dirty="0" smtClean="0">
                <a:solidFill>
                  <a:schemeClr val="accent3">
                    <a:lumMod val="50000"/>
                  </a:schemeClr>
                </a:solidFill>
              </a:rPr>
              <a:t>US locations</a:t>
            </a:r>
          </a:p>
          <a:p>
            <a:r>
              <a:rPr lang="en-US" dirty="0" smtClean="0"/>
              <a:t>Simulated a week-long </a:t>
            </a:r>
            <a:r>
              <a:rPr lang="en-US" dirty="0" smtClean="0">
                <a:solidFill>
                  <a:schemeClr val="accent5">
                    <a:lumMod val="75000"/>
                  </a:schemeClr>
                </a:solidFill>
              </a:rPr>
              <a:t>deployment plan</a:t>
            </a:r>
          </a:p>
          <a:p>
            <a:r>
              <a:rPr lang="en-US" dirty="0" smtClean="0"/>
              <a:t>Compared </a:t>
            </a:r>
            <a:r>
              <a:rPr lang="en-US" dirty="0" smtClean="0">
                <a:solidFill>
                  <a:srgbClr val="005400"/>
                </a:solidFill>
              </a:rPr>
              <a:t>RED-BL</a:t>
            </a:r>
            <a:r>
              <a:rPr lang="en-US" dirty="0" smtClean="0"/>
              <a:t> against various schemes</a:t>
            </a:r>
            <a:endParaRPr lang="en-US" dirty="0"/>
          </a:p>
        </p:txBody>
      </p:sp>
      <p:sp>
        <p:nvSpPr>
          <p:cNvPr id="4" name="Slide Number Placeholder 3"/>
          <p:cNvSpPr>
            <a:spLocks noGrp="1"/>
          </p:cNvSpPr>
          <p:nvPr>
            <p:ph type="sldNum" sz="quarter" idx="12"/>
          </p:nvPr>
        </p:nvSpPr>
        <p:spPr/>
        <p:txBody>
          <a:bodyPr/>
          <a:lstStyle/>
          <a:p>
            <a:r>
              <a:rPr lang="en-US" smtClean="0">
                <a:solidFill>
                  <a:prstClr val="black">
                    <a:tint val="75000"/>
                  </a:prstClr>
                </a:solidFill>
              </a:rPr>
              <a:t>18</a:t>
            </a:r>
            <a:endParaRPr lang="en-US">
              <a:solidFill>
                <a:prstClr val="black">
                  <a:tint val="75000"/>
                </a:prstClr>
              </a:solidFill>
            </a:endParaRPr>
          </a:p>
        </p:txBody>
      </p:sp>
    </p:spTree>
    <p:extLst>
      <p:ext uri="{BB962C8B-B14F-4D97-AF65-F5344CB8AC3E}">
        <p14:creationId xmlns:p14="http://schemas.microsoft.com/office/powerpoint/2010/main" val="3674275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descr=" 17"/>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8" descr=" 10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7527" y="1349171"/>
            <a:ext cx="1057152" cy="5946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7" descr=" 10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5449608"/>
            <a:ext cx="659100" cy="6591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descr=" 19"/>
          <p:cNvCxnSpPr/>
          <p:nvPr/>
        </p:nvCxnSpPr>
        <p:spPr>
          <a:xfrm>
            <a:off x="3429000" y="4069807"/>
            <a:ext cx="404162" cy="395757"/>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descr=" 37"/>
          <p:cNvSpPr txBox="1"/>
          <p:nvPr/>
        </p:nvSpPr>
        <p:spPr>
          <a:xfrm>
            <a:off x="62552" y="6382608"/>
            <a:ext cx="3081613" cy="369332"/>
          </a:xfrm>
          <a:prstGeom prst="rect">
            <a:avLst/>
          </a:prstGeom>
          <a:noFill/>
        </p:spPr>
        <p:txBody>
          <a:bodyPr wrap="none" rtlCol="0">
            <a:spAutoFit/>
          </a:bodyPr>
          <a:lstStyle/>
          <a:p>
            <a:r>
              <a:rPr lang="en-US" dirty="0" smtClean="0"/>
              <a:t>Source: vcetsiras.blogspot.com</a:t>
            </a:r>
            <a:endParaRPr lang="en-US" dirty="0"/>
          </a:p>
        </p:txBody>
      </p:sp>
      <p:pic>
        <p:nvPicPr>
          <p:cNvPr id="11" name="Picture 8" descr="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descr=" 5"/>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8" descr=" 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descr=" 35"/>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sp>
        <p:nvSpPr>
          <p:cNvPr id="18" name="Slide Number Placeholder 17" descr=" 18"/>
          <p:cNvSpPr>
            <a:spLocks noGrp="1"/>
          </p:cNvSpPr>
          <p:nvPr>
            <p:ph type="sldNum" sz="quarter" idx="12"/>
          </p:nvPr>
        </p:nvSpPr>
        <p:spPr/>
        <p:txBody>
          <a:bodyPr/>
          <a:lstStyle/>
          <a:p>
            <a:r>
              <a:rPr lang="en-US" smtClean="0"/>
              <a:t>3</a:t>
            </a:r>
            <a:endParaRPr lang="en-US"/>
          </a:p>
        </p:txBody>
      </p:sp>
      <p:sp>
        <p:nvSpPr>
          <p:cNvPr id="20" name="Cloud 19" descr=" 85"/>
          <p:cNvSpPr/>
          <p:nvPr/>
        </p:nvSpPr>
        <p:spPr>
          <a:xfrm>
            <a:off x="3657600" y="4051579"/>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descr=" 146"/>
          <p:cNvGrpSpPr/>
          <p:nvPr/>
        </p:nvGrpSpPr>
        <p:grpSpPr>
          <a:xfrm>
            <a:off x="3906523" y="4404121"/>
            <a:ext cx="1286563" cy="914400"/>
            <a:chOff x="3857477" y="3084862"/>
            <a:chExt cx="1286563" cy="914400"/>
          </a:xfrm>
        </p:grpSpPr>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25" name="Hexagon 24"/>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27" name="Hexagon 26"/>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35" name="Hexagon 34"/>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37" name="Hexagon 36"/>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39" name="Hexagon 38"/>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51029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3" name="Slide Number Placeholder 2" descr=" 3"/>
          <p:cNvSpPr>
            <a:spLocks noGrp="1"/>
          </p:cNvSpPr>
          <p:nvPr>
            <p:ph type="sldNum" sz="quarter" idx="12"/>
          </p:nvPr>
        </p:nvSpPr>
        <p:spPr/>
        <p:txBody>
          <a:bodyPr/>
          <a:lstStyle/>
          <a:p>
            <a:r>
              <a:rPr lang="en-US" smtClean="0"/>
              <a:t>19</a:t>
            </a:r>
            <a:endParaRPr lang="en-US"/>
          </a:p>
        </p:txBody>
      </p:sp>
    </p:spTree>
    <p:extLst>
      <p:ext uri="{BB962C8B-B14F-4D97-AF65-F5344CB8AC3E}">
        <p14:creationId xmlns:p14="http://schemas.microsoft.com/office/powerpoint/2010/main" val="20644277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4" name="TextBox 3" descr=" 34"/>
          <p:cNvSpPr txBox="1"/>
          <p:nvPr/>
        </p:nvSpPr>
        <p:spPr>
          <a:xfrm>
            <a:off x="169182" y="1524000"/>
            <a:ext cx="3793218" cy="369332"/>
          </a:xfrm>
          <a:prstGeom prst="rect">
            <a:avLst/>
          </a:prstGeom>
          <a:noFill/>
        </p:spPr>
        <p:txBody>
          <a:bodyPr wrap="none" rtlCol="0">
            <a:spAutoFit/>
          </a:bodyPr>
          <a:lstStyle/>
          <a:p>
            <a:r>
              <a:rPr lang="en-US" dirty="0">
                <a:solidFill>
                  <a:prstClr val="black"/>
                </a:solidFill>
              </a:rPr>
              <a:t>UNIFORM: Equally distribute workload</a:t>
            </a:r>
          </a:p>
        </p:txBody>
      </p:sp>
      <p:grpSp>
        <p:nvGrpSpPr>
          <p:cNvPr id="5" name="Group 4" descr=" 123"/>
          <p:cNvGrpSpPr/>
          <p:nvPr/>
        </p:nvGrpSpPr>
        <p:grpSpPr>
          <a:xfrm>
            <a:off x="4267200" y="1309688"/>
            <a:ext cx="4636331" cy="900112"/>
            <a:chOff x="4267200" y="1309688"/>
            <a:chExt cx="4636331" cy="900112"/>
          </a:xfrm>
        </p:grpSpPr>
        <p:sp>
          <p:nvSpPr>
            <p:cNvPr id="6" name="Oval 5"/>
            <p:cNvSpPr/>
            <p:nvPr/>
          </p:nvSpPr>
          <p:spPr>
            <a:xfrm>
              <a:off x="5163067" y="144084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Oval 6"/>
            <p:cNvSpPr/>
            <p:nvPr/>
          </p:nvSpPr>
          <p:spPr>
            <a:xfrm>
              <a:off x="4732908" y="1704659"/>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ounded Rectangle 7"/>
            <p:cNvSpPr/>
            <p:nvPr/>
          </p:nvSpPr>
          <p:spPr>
            <a:xfrm>
              <a:off x="4267200"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857113" y="156223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426954" y="1348590"/>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Oval 10"/>
            <p:cNvSpPr/>
            <p:nvPr/>
          </p:nvSpPr>
          <p:spPr>
            <a:xfrm>
              <a:off x="5996795" y="1775872"/>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ounded Rectangle 11"/>
            <p:cNvSpPr/>
            <p:nvPr/>
          </p:nvSpPr>
          <p:spPr>
            <a:xfrm>
              <a:off x="5961244" y="131298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512478" y="179119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p:cNvSpPr/>
            <p:nvPr/>
          </p:nvSpPr>
          <p:spPr>
            <a:xfrm>
              <a:off x="8082319" y="135502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Oval 14"/>
            <p:cNvSpPr/>
            <p:nvPr/>
          </p:nvSpPr>
          <p:spPr>
            <a:xfrm>
              <a:off x="7652160" y="1562231"/>
              <a:ext cx="351948"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7616609" y="131298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a:stCxn id="8" idx="3"/>
              <a:endCxn id="12" idx="1"/>
            </p:cNvCxnSpPr>
            <p:nvPr/>
          </p:nvCxnSpPr>
          <p:spPr>
            <a:xfrm>
              <a:off x="5554122" y="173055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2" idx="3"/>
              <a:endCxn id="16" idx="1"/>
            </p:cNvCxnSpPr>
            <p:nvPr/>
          </p:nvCxnSpPr>
          <p:spPr>
            <a:xfrm flipV="1">
              <a:off x="7248166" y="173055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17913" y="1406140"/>
              <a:ext cx="176499" cy="203782"/>
            </a:xfrm>
            <a:prstGeom prst="rect">
              <a:avLst/>
            </a:prstGeom>
            <a:noFill/>
          </p:spPr>
          <p:txBody>
            <a:bodyPr wrap="none" rtlCol="0">
              <a:spAutoFit/>
            </a:bodyPr>
            <a:lstStyle/>
            <a:p>
              <a:r>
                <a:rPr lang="en-US" dirty="0" smtClean="0"/>
                <a:t>3</a:t>
              </a:r>
              <a:endParaRPr lang="en-US" dirty="0"/>
            </a:p>
          </p:txBody>
        </p:sp>
        <p:sp>
          <p:nvSpPr>
            <p:cNvPr id="20" name="TextBox 19"/>
            <p:cNvSpPr txBox="1"/>
            <p:nvPr/>
          </p:nvSpPr>
          <p:spPr>
            <a:xfrm>
              <a:off x="6898431" y="1537334"/>
              <a:ext cx="176499" cy="203782"/>
            </a:xfrm>
            <a:prstGeom prst="rect">
              <a:avLst/>
            </a:prstGeom>
            <a:noFill/>
          </p:spPr>
          <p:txBody>
            <a:bodyPr wrap="none" rtlCol="0">
              <a:spAutoFit/>
            </a:bodyPr>
            <a:lstStyle/>
            <a:p>
              <a:r>
                <a:rPr lang="en-US" dirty="0" smtClean="0"/>
                <a:t>3</a:t>
              </a:r>
              <a:endParaRPr lang="en-US" dirty="0"/>
            </a:p>
          </p:txBody>
        </p:sp>
        <p:sp>
          <p:nvSpPr>
            <p:cNvPr id="21" name="TextBox 20"/>
            <p:cNvSpPr txBox="1"/>
            <p:nvPr/>
          </p:nvSpPr>
          <p:spPr>
            <a:xfrm>
              <a:off x="7716568" y="1534530"/>
              <a:ext cx="176499" cy="203782"/>
            </a:xfrm>
            <a:prstGeom prst="rect">
              <a:avLst/>
            </a:prstGeom>
            <a:noFill/>
          </p:spPr>
          <p:txBody>
            <a:bodyPr wrap="none" rtlCol="0">
              <a:spAutoFit/>
            </a:bodyPr>
            <a:lstStyle/>
            <a:p>
              <a:r>
                <a:rPr lang="en-US" dirty="0" smtClean="0"/>
                <a:t>1</a:t>
              </a:r>
              <a:endParaRPr lang="en-US" dirty="0"/>
            </a:p>
          </p:txBody>
        </p:sp>
        <p:sp>
          <p:nvSpPr>
            <p:cNvPr id="22" name="TextBox 21"/>
            <p:cNvSpPr txBox="1"/>
            <p:nvPr/>
          </p:nvSpPr>
          <p:spPr>
            <a:xfrm>
              <a:off x="5087669" y="1840468"/>
              <a:ext cx="418704" cy="369332"/>
            </a:xfrm>
            <a:prstGeom prst="rect">
              <a:avLst/>
            </a:prstGeom>
            <a:noFill/>
          </p:spPr>
          <p:txBody>
            <a:bodyPr wrap="none" rtlCol="0">
              <a:spAutoFit/>
            </a:bodyPr>
            <a:lstStyle/>
            <a:p>
              <a:r>
                <a:rPr lang="en-US" dirty="0" smtClean="0"/>
                <a:t>15</a:t>
              </a:r>
              <a:endParaRPr lang="en-US" dirty="0"/>
            </a:p>
          </p:txBody>
        </p:sp>
        <p:sp>
          <p:nvSpPr>
            <p:cNvPr id="23" name="TextBox 22"/>
            <p:cNvSpPr txBox="1"/>
            <p:nvPr/>
          </p:nvSpPr>
          <p:spPr>
            <a:xfrm>
              <a:off x="6654898" y="1826180"/>
              <a:ext cx="418704" cy="369332"/>
            </a:xfrm>
            <a:prstGeom prst="rect">
              <a:avLst/>
            </a:prstGeom>
            <a:noFill/>
          </p:spPr>
          <p:txBody>
            <a:bodyPr wrap="none" rtlCol="0">
              <a:spAutoFit/>
            </a:bodyPr>
            <a:lstStyle/>
            <a:p>
              <a:r>
                <a:rPr lang="en-US" dirty="0" smtClean="0"/>
                <a:t>15</a:t>
              </a:r>
              <a:endParaRPr lang="en-US" dirty="0"/>
            </a:p>
          </p:txBody>
        </p:sp>
        <p:sp>
          <p:nvSpPr>
            <p:cNvPr id="24" name="TextBox 23"/>
            <p:cNvSpPr txBox="1"/>
            <p:nvPr/>
          </p:nvSpPr>
          <p:spPr>
            <a:xfrm>
              <a:off x="8112545" y="1828007"/>
              <a:ext cx="418704" cy="369332"/>
            </a:xfrm>
            <a:prstGeom prst="rect">
              <a:avLst/>
            </a:prstGeom>
            <a:noFill/>
          </p:spPr>
          <p:txBody>
            <a:bodyPr wrap="none" rtlCol="0">
              <a:spAutoFit/>
            </a:bodyPr>
            <a:lstStyle/>
            <a:p>
              <a:r>
                <a:rPr lang="en-US" dirty="0" smtClean="0"/>
                <a:t>20</a:t>
              </a:r>
              <a:endParaRPr lang="en-US" dirty="0"/>
            </a:p>
          </p:txBody>
        </p:sp>
        <p:sp>
          <p:nvSpPr>
            <p:cNvPr id="25" name="TextBox 24"/>
            <p:cNvSpPr txBox="1"/>
            <p:nvPr/>
          </p:nvSpPr>
          <p:spPr>
            <a:xfrm>
              <a:off x="5587236" y="1412519"/>
              <a:ext cx="301686" cy="369332"/>
            </a:xfrm>
            <a:prstGeom prst="rect">
              <a:avLst/>
            </a:prstGeom>
            <a:noFill/>
          </p:spPr>
          <p:txBody>
            <a:bodyPr wrap="none" rtlCol="0">
              <a:spAutoFit/>
            </a:bodyPr>
            <a:lstStyle/>
            <a:p>
              <a:r>
                <a:rPr lang="en-US" dirty="0" smtClean="0"/>
                <a:t>0</a:t>
              </a:r>
              <a:endParaRPr lang="en-US" dirty="0"/>
            </a:p>
          </p:txBody>
        </p:sp>
        <p:sp>
          <p:nvSpPr>
            <p:cNvPr id="26" name="TextBox 25"/>
            <p:cNvSpPr txBox="1"/>
            <p:nvPr/>
          </p:nvSpPr>
          <p:spPr>
            <a:xfrm>
              <a:off x="7238521" y="1415897"/>
              <a:ext cx="301686" cy="369332"/>
            </a:xfrm>
            <a:prstGeom prst="rect">
              <a:avLst/>
            </a:prstGeom>
            <a:noFill/>
          </p:spPr>
          <p:txBody>
            <a:bodyPr wrap="none" rtlCol="0">
              <a:spAutoFit/>
            </a:bodyPr>
            <a:lstStyle/>
            <a:p>
              <a:r>
                <a:rPr lang="en-US" dirty="0" smtClean="0"/>
                <a:t>0</a:t>
              </a:r>
              <a:endParaRPr lang="en-US" dirty="0"/>
            </a:p>
          </p:txBody>
        </p:sp>
        <p:sp>
          <p:nvSpPr>
            <p:cNvPr id="27" name="TextBox 26"/>
            <p:cNvSpPr txBox="1"/>
            <p:nvPr/>
          </p:nvSpPr>
          <p:spPr>
            <a:xfrm>
              <a:off x="8135177" y="1309688"/>
              <a:ext cx="301686" cy="320040"/>
            </a:xfrm>
            <a:prstGeom prst="rect">
              <a:avLst/>
            </a:prstGeom>
            <a:noFill/>
          </p:spPr>
          <p:txBody>
            <a:bodyPr wrap="none" rtlCol="0">
              <a:spAutoFit/>
            </a:bodyPr>
            <a:lstStyle/>
            <a:p>
              <a:r>
                <a:rPr lang="en-US" dirty="0" smtClean="0"/>
                <a:t>2</a:t>
              </a:r>
              <a:endParaRPr lang="en-US" dirty="0"/>
            </a:p>
          </p:txBody>
        </p:sp>
        <p:sp>
          <p:nvSpPr>
            <p:cNvPr id="28" name="Oval 27"/>
            <p:cNvSpPr/>
            <p:nvPr/>
          </p:nvSpPr>
          <p:spPr>
            <a:xfrm>
              <a:off x="4332040" y="1365463"/>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Chord 28"/>
            <p:cNvSpPr/>
            <p:nvPr/>
          </p:nvSpPr>
          <p:spPr>
            <a:xfrm>
              <a:off x="4343650" y="138787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hord 29"/>
            <p:cNvSpPr/>
            <p:nvPr/>
          </p:nvSpPr>
          <p:spPr>
            <a:xfrm>
              <a:off x="4741230" y="172455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hord 30"/>
            <p:cNvSpPr/>
            <p:nvPr/>
          </p:nvSpPr>
          <p:spPr>
            <a:xfrm>
              <a:off x="5169455" y="1459020"/>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hord 31"/>
            <p:cNvSpPr/>
            <p:nvPr/>
          </p:nvSpPr>
          <p:spPr>
            <a:xfrm>
              <a:off x="6007610" y="1793519"/>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p:cNvSpPr/>
            <p:nvPr/>
          </p:nvSpPr>
          <p:spPr>
            <a:xfrm>
              <a:off x="6435836" y="1365463"/>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hord 33"/>
            <p:cNvSpPr/>
            <p:nvPr/>
          </p:nvSpPr>
          <p:spPr>
            <a:xfrm>
              <a:off x="6867240" y="15786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hord 34"/>
            <p:cNvSpPr/>
            <p:nvPr/>
          </p:nvSpPr>
          <p:spPr>
            <a:xfrm>
              <a:off x="7668585" y="1574196"/>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hord 35"/>
            <p:cNvSpPr/>
            <p:nvPr/>
          </p:nvSpPr>
          <p:spPr>
            <a:xfrm>
              <a:off x="8094585" y="1370478"/>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Chord 36"/>
            <p:cNvSpPr/>
            <p:nvPr/>
          </p:nvSpPr>
          <p:spPr>
            <a:xfrm>
              <a:off x="8518088" y="1811894"/>
              <a:ext cx="356215" cy="291711"/>
            </a:xfrm>
            <a:prstGeom prst="chord">
              <a:avLst>
                <a:gd name="adj1" fmla="val 7219557"/>
                <a:gd name="adj2" fmla="val 1426394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463816" y="1330619"/>
              <a:ext cx="301686" cy="320040"/>
            </a:xfrm>
            <a:prstGeom prst="rect">
              <a:avLst/>
            </a:prstGeom>
            <a:noFill/>
          </p:spPr>
          <p:txBody>
            <a:bodyPr wrap="none" rtlCol="0">
              <a:spAutoFit/>
            </a:bodyPr>
            <a:lstStyle/>
            <a:p>
              <a:r>
                <a:rPr lang="en-US" dirty="0" smtClean="0"/>
                <a:t>2</a:t>
              </a:r>
              <a:endParaRPr lang="en-US" dirty="0"/>
            </a:p>
          </p:txBody>
        </p:sp>
        <p:sp>
          <p:nvSpPr>
            <p:cNvPr id="39" name="TextBox 38"/>
            <p:cNvSpPr txBox="1"/>
            <p:nvPr/>
          </p:nvSpPr>
          <p:spPr>
            <a:xfrm>
              <a:off x="4747943" y="1672998"/>
              <a:ext cx="301686" cy="320040"/>
            </a:xfrm>
            <a:prstGeom prst="rect">
              <a:avLst/>
            </a:prstGeom>
            <a:noFill/>
          </p:spPr>
          <p:txBody>
            <a:bodyPr wrap="none" rtlCol="0">
              <a:spAutoFit/>
            </a:bodyPr>
            <a:lstStyle/>
            <a:p>
              <a:r>
                <a:rPr lang="en-US" dirty="0" smtClean="0"/>
                <a:t>2</a:t>
              </a:r>
              <a:endParaRPr lang="en-US" dirty="0"/>
            </a:p>
          </p:txBody>
        </p:sp>
        <p:sp>
          <p:nvSpPr>
            <p:cNvPr id="40" name="TextBox 39"/>
            <p:cNvSpPr txBox="1"/>
            <p:nvPr/>
          </p:nvSpPr>
          <p:spPr>
            <a:xfrm>
              <a:off x="6019800" y="1752600"/>
              <a:ext cx="176499" cy="203782"/>
            </a:xfrm>
            <a:prstGeom prst="rect">
              <a:avLst/>
            </a:prstGeom>
            <a:noFill/>
          </p:spPr>
          <p:txBody>
            <a:bodyPr wrap="none" rtlCol="0">
              <a:spAutoFit/>
            </a:bodyPr>
            <a:lstStyle/>
            <a:p>
              <a:r>
                <a:rPr lang="en-US" dirty="0" smtClean="0"/>
                <a:t>1</a:t>
              </a:r>
              <a:endParaRPr lang="en-US" dirty="0"/>
            </a:p>
          </p:txBody>
        </p:sp>
        <p:sp>
          <p:nvSpPr>
            <p:cNvPr id="41" name="TextBox 40"/>
            <p:cNvSpPr txBox="1"/>
            <p:nvPr/>
          </p:nvSpPr>
          <p:spPr>
            <a:xfrm>
              <a:off x="4367150" y="1355843"/>
              <a:ext cx="176499" cy="203782"/>
            </a:xfrm>
            <a:prstGeom prst="rect">
              <a:avLst/>
            </a:prstGeom>
            <a:noFill/>
          </p:spPr>
          <p:txBody>
            <a:bodyPr wrap="none" rtlCol="0">
              <a:spAutoFit/>
            </a:bodyPr>
            <a:lstStyle/>
            <a:p>
              <a:r>
                <a:rPr lang="en-US" dirty="0" smtClean="0"/>
                <a:t>1</a:t>
              </a:r>
              <a:endParaRPr lang="en-US" dirty="0"/>
            </a:p>
          </p:txBody>
        </p:sp>
        <p:sp>
          <p:nvSpPr>
            <p:cNvPr id="42" name="TextBox 41"/>
            <p:cNvSpPr txBox="1"/>
            <p:nvPr/>
          </p:nvSpPr>
          <p:spPr>
            <a:xfrm>
              <a:off x="8548623" y="1776063"/>
              <a:ext cx="176499" cy="203782"/>
            </a:xfrm>
            <a:prstGeom prst="rect">
              <a:avLst/>
            </a:prstGeom>
            <a:noFill/>
          </p:spPr>
          <p:txBody>
            <a:bodyPr wrap="none" rtlCol="0">
              <a:spAutoFit/>
            </a:bodyPr>
            <a:lstStyle/>
            <a:p>
              <a:r>
                <a:rPr lang="en-US" dirty="0" smtClean="0"/>
                <a:t>3</a:t>
              </a:r>
              <a:endParaRPr lang="en-US" dirty="0"/>
            </a:p>
          </p:txBody>
        </p:sp>
      </p:grpSp>
      <p:sp>
        <p:nvSpPr>
          <p:cNvPr id="3" name="Slide Number Placeholder 2" descr=" 3"/>
          <p:cNvSpPr>
            <a:spLocks noGrp="1"/>
          </p:cNvSpPr>
          <p:nvPr>
            <p:ph type="sldNum" sz="quarter" idx="12"/>
          </p:nvPr>
        </p:nvSpPr>
        <p:spPr/>
        <p:txBody>
          <a:bodyPr/>
          <a:lstStyle/>
          <a:p>
            <a:r>
              <a:rPr lang="en-US" smtClean="0"/>
              <a:t>19</a:t>
            </a:r>
            <a:endParaRPr lang="en-US"/>
          </a:p>
        </p:txBody>
      </p:sp>
    </p:spTree>
    <p:extLst>
      <p:ext uri="{BB962C8B-B14F-4D97-AF65-F5344CB8AC3E}">
        <p14:creationId xmlns:p14="http://schemas.microsoft.com/office/powerpoint/2010/main" val="24050187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43" name="TextBox 42" descr=" 30"/>
          <p:cNvSpPr txBox="1"/>
          <p:nvPr/>
        </p:nvSpPr>
        <p:spPr>
          <a:xfrm>
            <a:off x="125104" y="2482876"/>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 name="Slide Number Placeholder 2" descr=" 3"/>
          <p:cNvSpPr>
            <a:spLocks noGrp="1"/>
          </p:cNvSpPr>
          <p:nvPr>
            <p:ph type="sldNum" sz="quarter" idx="12"/>
          </p:nvPr>
        </p:nvSpPr>
        <p:spPr/>
        <p:txBody>
          <a:bodyPr/>
          <a:lstStyle/>
          <a:p>
            <a:r>
              <a:rPr lang="en-US" smtClean="0"/>
              <a:t>19</a:t>
            </a:r>
            <a:endParaRPr lang="en-US"/>
          </a:p>
        </p:txBody>
      </p:sp>
      <p:grpSp>
        <p:nvGrpSpPr>
          <p:cNvPr id="44" name="Group 43" descr=" 204"/>
          <p:cNvGrpSpPr/>
          <p:nvPr/>
        </p:nvGrpSpPr>
        <p:grpSpPr>
          <a:xfrm>
            <a:off x="4267200" y="2245056"/>
            <a:ext cx="4636331" cy="896817"/>
            <a:chOff x="4267200" y="3508256"/>
            <a:chExt cx="4636331" cy="896817"/>
          </a:xfrm>
        </p:grpSpPr>
        <p:sp>
          <p:nvSpPr>
            <p:cNvPr id="45" name="Oval 4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7" name="Oval 4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8" name="Rounded Rectangle 4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1" name="Oval 5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2" name="Rounded Rectangle 5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4" name="Oval 5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5" name="Oval 5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stCxn id="48" idx="3"/>
              <a:endCxn id="5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5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60" name="TextBox 5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61" name="TextBox 6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63" name="TextBox 6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64" name="TextBox 6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65" name="TextBox 6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6" name="TextBox 6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7" name="Chord 6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hord 6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592232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43" name="TextBox 42" descr=" 30"/>
          <p:cNvSpPr txBox="1"/>
          <p:nvPr/>
        </p:nvSpPr>
        <p:spPr>
          <a:xfrm>
            <a:off x="125104" y="2482876"/>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 name="Slide Number Placeholder 2" descr=" 3"/>
          <p:cNvSpPr>
            <a:spLocks noGrp="1"/>
          </p:cNvSpPr>
          <p:nvPr>
            <p:ph type="sldNum" sz="quarter" idx="12"/>
          </p:nvPr>
        </p:nvSpPr>
        <p:spPr/>
        <p:txBody>
          <a:bodyPr/>
          <a:lstStyle/>
          <a:p>
            <a:r>
              <a:rPr lang="en-US" smtClean="0"/>
              <a:t>19</a:t>
            </a:r>
            <a:endParaRPr lang="en-US"/>
          </a:p>
        </p:txBody>
      </p:sp>
      <p:grpSp>
        <p:nvGrpSpPr>
          <p:cNvPr id="44" name="Group 43" descr=" 204"/>
          <p:cNvGrpSpPr/>
          <p:nvPr/>
        </p:nvGrpSpPr>
        <p:grpSpPr>
          <a:xfrm>
            <a:off x="4267200" y="2245056"/>
            <a:ext cx="4636331" cy="896817"/>
            <a:chOff x="4267200" y="3508256"/>
            <a:chExt cx="4636331" cy="896817"/>
          </a:xfrm>
        </p:grpSpPr>
        <p:sp>
          <p:nvSpPr>
            <p:cNvPr id="45" name="Oval 4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7" name="Oval 4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8" name="Rounded Rectangle 4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1" name="Oval 5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2" name="Rounded Rectangle 5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4" name="Oval 5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5" name="Oval 5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stCxn id="48" idx="3"/>
              <a:endCxn id="5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5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60" name="TextBox 5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61" name="TextBox 6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63" name="TextBox 6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64" name="TextBox 6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65" name="TextBox 6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6" name="TextBox 6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7" name="Chord 6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hord 6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descr=" 17"/>
          <p:cNvSpPr txBox="1"/>
          <p:nvPr/>
        </p:nvSpPr>
        <p:spPr>
          <a:xfrm>
            <a:off x="228600" y="2819400"/>
            <a:ext cx="2483885"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Theoretical lower bound</a:t>
            </a:r>
            <a:endParaRPr lang="en-US" dirty="0">
              <a:solidFill>
                <a:schemeClr val="accent2">
                  <a:lumMod val="40000"/>
                  <a:lumOff val="60000"/>
                </a:schemeClr>
              </a:solidFill>
            </a:endParaRPr>
          </a:p>
        </p:txBody>
      </p:sp>
    </p:spTree>
    <p:extLst>
      <p:ext uri="{BB962C8B-B14F-4D97-AF65-F5344CB8AC3E}">
        <p14:creationId xmlns:p14="http://schemas.microsoft.com/office/powerpoint/2010/main" val="21950090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43" name="TextBox 42" descr=" 30"/>
          <p:cNvSpPr txBox="1"/>
          <p:nvPr/>
        </p:nvSpPr>
        <p:spPr>
          <a:xfrm>
            <a:off x="125104" y="2482876"/>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2" name="TextBox 31" descr=" 32"/>
          <p:cNvSpPr txBox="1"/>
          <p:nvPr/>
        </p:nvSpPr>
        <p:spPr>
          <a:xfrm>
            <a:off x="125104" y="4135107"/>
            <a:ext cx="3494418" cy="369332"/>
          </a:xfrm>
          <a:prstGeom prst="rect">
            <a:avLst/>
          </a:prstGeom>
          <a:noFill/>
        </p:spPr>
        <p:txBody>
          <a:bodyPr wrap="none" rtlCol="0">
            <a:spAutoFit/>
          </a:bodyPr>
          <a:lstStyle/>
          <a:p>
            <a:r>
              <a:rPr lang="en-US" dirty="0">
                <a:solidFill>
                  <a:prstClr val="black"/>
                </a:solidFill>
              </a:rPr>
              <a:t>LD: Local Optimal with Deactivation</a:t>
            </a:r>
          </a:p>
        </p:txBody>
      </p:sp>
      <p:grpSp>
        <p:nvGrpSpPr>
          <p:cNvPr id="33" name="Group 32" descr=" 126"/>
          <p:cNvGrpSpPr/>
          <p:nvPr/>
        </p:nvGrpSpPr>
        <p:grpSpPr>
          <a:xfrm>
            <a:off x="4267194" y="3886200"/>
            <a:ext cx="4636331" cy="896817"/>
            <a:chOff x="4267200" y="3508256"/>
            <a:chExt cx="4636331" cy="896817"/>
          </a:xfrm>
        </p:grpSpPr>
        <p:sp>
          <p:nvSpPr>
            <p:cNvPr id="34" name="Oval 33"/>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6" name="Oval 35"/>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7" name="Rounded Rectangle 36"/>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0" name="Oval 39"/>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1" name="Rounded Rectangle 40"/>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70" name="Oval 69"/>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71" name="Oval 70"/>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37" idx="3"/>
              <a:endCxn id="41"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1" idx="3"/>
              <a:endCxn id="72"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76" name="TextBox 75"/>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77" name="TextBox 76"/>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78" name="TextBox 77"/>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79" name="TextBox 78"/>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80" name="TextBox 79"/>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81" name="TextBox 80"/>
            <p:cNvSpPr txBox="1"/>
            <p:nvPr/>
          </p:nvSpPr>
          <p:spPr>
            <a:xfrm>
              <a:off x="5587236" y="3607792"/>
              <a:ext cx="301686" cy="369332"/>
            </a:xfrm>
            <a:prstGeom prst="rect">
              <a:avLst/>
            </a:prstGeom>
            <a:noFill/>
          </p:spPr>
          <p:txBody>
            <a:bodyPr wrap="none" rtlCol="0">
              <a:spAutoFit/>
            </a:bodyPr>
            <a:lstStyle/>
            <a:p>
              <a:r>
                <a:rPr lang="en-US" dirty="0" smtClean="0"/>
                <a:t>8</a:t>
              </a:r>
              <a:endParaRPr lang="en-US" dirty="0"/>
            </a:p>
          </p:txBody>
        </p:sp>
        <p:sp>
          <p:nvSpPr>
            <p:cNvPr id="82" name="TextBox 81"/>
            <p:cNvSpPr txBox="1"/>
            <p:nvPr/>
          </p:nvSpPr>
          <p:spPr>
            <a:xfrm>
              <a:off x="7238521" y="3609976"/>
              <a:ext cx="301686" cy="369332"/>
            </a:xfrm>
            <a:prstGeom prst="rect">
              <a:avLst/>
            </a:prstGeom>
            <a:noFill/>
          </p:spPr>
          <p:txBody>
            <a:bodyPr wrap="none" rtlCol="0">
              <a:spAutoFit/>
            </a:bodyPr>
            <a:lstStyle/>
            <a:p>
              <a:r>
                <a:rPr lang="en-US" dirty="0" smtClean="0"/>
                <a:t>6</a:t>
              </a:r>
              <a:endParaRPr lang="en-US" dirty="0"/>
            </a:p>
          </p:txBody>
        </p:sp>
        <p:sp>
          <p:nvSpPr>
            <p:cNvPr id="83" name="Chord 82"/>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hord 83"/>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hord 84"/>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descr=" 3"/>
          <p:cNvSpPr>
            <a:spLocks noGrp="1"/>
          </p:cNvSpPr>
          <p:nvPr>
            <p:ph type="sldNum" sz="quarter" idx="12"/>
          </p:nvPr>
        </p:nvSpPr>
        <p:spPr/>
        <p:txBody>
          <a:bodyPr/>
          <a:lstStyle/>
          <a:p>
            <a:r>
              <a:rPr lang="en-US" smtClean="0"/>
              <a:t>19</a:t>
            </a:r>
            <a:endParaRPr lang="en-US"/>
          </a:p>
        </p:txBody>
      </p:sp>
      <p:grpSp>
        <p:nvGrpSpPr>
          <p:cNvPr id="44" name="Group 43" descr=" 204"/>
          <p:cNvGrpSpPr/>
          <p:nvPr/>
        </p:nvGrpSpPr>
        <p:grpSpPr>
          <a:xfrm>
            <a:off x="4267200" y="2245056"/>
            <a:ext cx="4636331" cy="896817"/>
            <a:chOff x="4267200" y="3508256"/>
            <a:chExt cx="4636331" cy="896817"/>
          </a:xfrm>
        </p:grpSpPr>
        <p:sp>
          <p:nvSpPr>
            <p:cNvPr id="45" name="Oval 4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7" name="Oval 4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8" name="Rounded Rectangle 4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1" name="Oval 5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2" name="Rounded Rectangle 5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4" name="Oval 5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5" name="Oval 5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stCxn id="48" idx="3"/>
              <a:endCxn id="5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5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60" name="TextBox 5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61" name="TextBox 6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63" name="TextBox 6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64" name="TextBox 6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65" name="TextBox 6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6" name="TextBox 6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7" name="Chord 6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hord 6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descr=" 17"/>
          <p:cNvSpPr txBox="1"/>
          <p:nvPr/>
        </p:nvSpPr>
        <p:spPr>
          <a:xfrm>
            <a:off x="228600" y="2819400"/>
            <a:ext cx="2483885"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Theoretical lower bound</a:t>
            </a:r>
            <a:endParaRPr lang="en-US" dirty="0">
              <a:solidFill>
                <a:schemeClr val="accent2">
                  <a:lumMod val="40000"/>
                  <a:lumOff val="60000"/>
                </a:schemeClr>
              </a:solidFill>
            </a:endParaRPr>
          </a:p>
        </p:txBody>
      </p:sp>
    </p:spTree>
    <p:extLst>
      <p:ext uri="{BB962C8B-B14F-4D97-AF65-F5344CB8AC3E}">
        <p14:creationId xmlns:p14="http://schemas.microsoft.com/office/powerpoint/2010/main" val="12756873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43" name="TextBox 42" descr=" 30"/>
          <p:cNvSpPr txBox="1"/>
          <p:nvPr/>
        </p:nvSpPr>
        <p:spPr>
          <a:xfrm>
            <a:off x="125104" y="2482876"/>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2" name="TextBox 31" descr=" 32"/>
          <p:cNvSpPr txBox="1"/>
          <p:nvPr/>
        </p:nvSpPr>
        <p:spPr>
          <a:xfrm>
            <a:off x="125104" y="4135107"/>
            <a:ext cx="3494418" cy="369332"/>
          </a:xfrm>
          <a:prstGeom prst="rect">
            <a:avLst/>
          </a:prstGeom>
          <a:noFill/>
        </p:spPr>
        <p:txBody>
          <a:bodyPr wrap="none" rtlCol="0">
            <a:spAutoFit/>
          </a:bodyPr>
          <a:lstStyle/>
          <a:p>
            <a:r>
              <a:rPr lang="en-US" dirty="0">
                <a:solidFill>
                  <a:prstClr val="black"/>
                </a:solidFill>
              </a:rPr>
              <a:t>LD: Local Optimal with Deactivation</a:t>
            </a:r>
          </a:p>
        </p:txBody>
      </p:sp>
      <p:sp>
        <p:nvSpPr>
          <p:cNvPr id="86" name="TextBox 85" descr=" 33"/>
          <p:cNvSpPr txBox="1"/>
          <p:nvPr/>
        </p:nvSpPr>
        <p:spPr>
          <a:xfrm>
            <a:off x="125104" y="5838727"/>
            <a:ext cx="3169714" cy="369332"/>
          </a:xfrm>
          <a:prstGeom prst="rect">
            <a:avLst/>
          </a:prstGeom>
          <a:noFill/>
        </p:spPr>
        <p:txBody>
          <a:bodyPr wrap="none" rtlCol="0">
            <a:spAutoFit/>
          </a:bodyPr>
          <a:lstStyle/>
          <a:p>
            <a:r>
              <a:rPr lang="en-US" dirty="0">
                <a:solidFill>
                  <a:prstClr val="black"/>
                </a:solidFill>
              </a:rPr>
              <a:t>LS: Local Optimal with Selection</a:t>
            </a:r>
          </a:p>
        </p:txBody>
      </p:sp>
      <p:grpSp>
        <p:nvGrpSpPr>
          <p:cNvPr id="33" name="Group 32" descr=" 126"/>
          <p:cNvGrpSpPr/>
          <p:nvPr/>
        </p:nvGrpSpPr>
        <p:grpSpPr>
          <a:xfrm>
            <a:off x="4267194" y="3886200"/>
            <a:ext cx="4636331" cy="896817"/>
            <a:chOff x="4267200" y="3508256"/>
            <a:chExt cx="4636331" cy="896817"/>
          </a:xfrm>
        </p:grpSpPr>
        <p:sp>
          <p:nvSpPr>
            <p:cNvPr id="34" name="Oval 33"/>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6" name="Oval 35"/>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7" name="Rounded Rectangle 36"/>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0" name="Oval 39"/>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1" name="Rounded Rectangle 40"/>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70" name="Oval 69"/>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71" name="Oval 70"/>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37" idx="3"/>
              <a:endCxn id="41"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1" idx="3"/>
              <a:endCxn id="72"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76" name="TextBox 75"/>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77" name="TextBox 76"/>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78" name="TextBox 77"/>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79" name="TextBox 78"/>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80" name="TextBox 79"/>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81" name="TextBox 80"/>
            <p:cNvSpPr txBox="1"/>
            <p:nvPr/>
          </p:nvSpPr>
          <p:spPr>
            <a:xfrm>
              <a:off x="5587236" y="3607792"/>
              <a:ext cx="301686" cy="369332"/>
            </a:xfrm>
            <a:prstGeom prst="rect">
              <a:avLst/>
            </a:prstGeom>
            <a:noFill/>
          </p:spPr>
          <p:txBody>
            <a:bodyPr wrap="none" rtlCol="0">
              <a:spAutoFit/>
            </a:bodyPr>
            <a:lstStyle/>
            <a:p>
              <a:r>
                <a:rPr lang="en-US" dirty="0" smtClean="0"/>
                <a:t>8</a:t>
              </a:r>
              <a:endParaRPr lang="en-US" dirty="0"/>
            </a:p>
          </p:txBody>
        </p:sp>
        <p:sp>
          <p:nvSpPr>
            <p:cNvPr id="82" name="TextBox 81"/>
            <p:cNvSpPr txBox="1"/>
            <p:nvPr/>
          </p:nvSpPr>
          <p:spPr>
            <a:xfrm>
              <a:off x="7238521" y="3609976"/>
              <a:ext cx="301686" cy="369332"/>
            </a:xfrm>
            <a:prstGeom prst="rect">
              <a:avLst/>
            </a:prstGeom>
            <a:noFill/>
          </p:spPr>
          <p:txBody>
            <a:bodyPr wrap="none" rtlCol="0">
              <a:spAutoFit/>
            </a:bodyPr>
            <a:lstStyle/>
            <a:p>
              <a:r>
                <a:rPr lang="en-US" dirty="0" smtClean="0"/>
                <a:t>6</a:t>
              </a:r>
              <a:endParaRPr lang="en-US" dirty="0"/>
            </a:p>
          </p:txBody>
        </p:sp>
        <p:sp>
          <p:nvSpPr>
            <p:cNvPr id="83" name="Chord 82"/>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hord 83"/>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hord 84"/>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descr=" 178"/>
          <p:cNvGrpSpPr/>
          <p:nvPr/>
        </p:nvGrpSpPr>
        <p:grpSpPr>
          <a:xfrm>
            <a:off x="4267194" y="5632633"/>
            <a:ext cx="4636331" cy="896817"/>
            <a:chOff x="4267194" y="5632633"/>
            <a:chExt cx="4636331" cy="896817"/>
          </a:xfrm>
        </p:grpSpPr>
        <p:sp>
          <p:nvSpPr>
            <p:cNvPr id="88" name="Oval 87"/>
            <p:cNvSpPr/>
            <p:nvPr/>
          </p:nvSpPr>
          <p:spPr>
            <a:xfrm>
              <a:off x="5163063" y="576049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Oval 88"/>
            <p:cNvSpPr/>
            <p:nvPr/>
          </p:nvSpPr>
          <p:spPr>
            <a:xfrm>
              <a:off x="4732904" y="6024309"/>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0" name="Oval 89"/>
            <p:cNvSpPr/>
            <p:nvPr/>
          </p:nvSpPr>
          <p:spPr>
            <a:xfrm>
              <a:off x="4302745" y="570384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1" name="Rounded Rectangle 90"/>
            <p:cNvSpPr/>
            <p:nvPr/>
          </p:nvSpPr>
          <p:spPr>
            <a:xfrm>
              <a:off x="4267194"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857107"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426948" y="5668240"/>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4" name="Oval 93"/>
            <p:cNvSpPr/>
            <p:nvPr/>
          </p:nvSpPr>
          <p:spPr>
            <a:xfrm>
              <a:off x="5996789"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5" name="Rounded Rectangle 94"/>
            <p:cNvSpPr/>
            <p:nvPr/>
          </p:nvSpPr>
          <p:spPr>
            <a:xfrm>
              <a:off x="5961238" y="563263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12472"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97" name="Oval 96"/>
            <p:cNvSpPr/>
            <p:nvPr/>
          </p:nvSpPr>
          <p:spPr>
            <a:xfrm>
              <a:off x="8082313" y="5674677"/>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8" name="Oval 97"/>
            <p:cNvSpPr/>
            <p:nvPr/>
          </p:nvSpPr>
          <p:spPr>
            <a:xfrm>
              <a:off x="7652154"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7616603"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p:cNvCxnSpPr>
              <a:stCxn id="91" idx="3"/>
              <a:endCxn id="95" idx="1"/>
            </p:cNvCxnSpPr>
            <p:nvPr/>
          </p:nvCxnSpPr>
          <p:spPr>
            <a:xfrm>
              <a:off x="5554116" y="605020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95" idx="3"/>
              <a:endCxn id="99" idx="1"/>
            </p:cNvCxnSpPr>
            <p:nvPr/>
          </p:nvCxnSpPr>
          <p:spPr>
            <a:xfrm flipV="1">
              <a:off x="7248160" y="605020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5229782" y="5725790"/>
              <a:ext cx="176499" cy="203782"/>
            </a:xfrm>
            <a:prstGeom prst="rect">
              <a:avLst/>
            </a:prstGeom>
            <a:noFill/>
          </p:spPr>
          <p:txBody>
            <a:bodyPr wrap="none" rtlCol="0">
              <a:spAutoFit/>
            </a:bodyPr>
            <a:lstStyle/>
            <a:p>
              <a:r>
                <a:rPr lang="en-US" dirty="0" smtClean="0"/>
                <a:t>3</a:t>
              </a:r>
              <a:endParaRPr lang="en-US" dirty="0"/>
            </a:p>
          </p:txBody>
        </p:sp>
        <p:sp>
          <p:nvSpPr>
            <p:cNvPr id="103" name="TextBox 102"/>
            <p:cNvSpPr txBox="1"/>
            <p:nvPr/>
          </p:nvSpPr>
          <p:spPr>
            <a:xfrm>
              <a:off x="6934050" y="5845109"/>
              <a:ext cx="176499" cy="203782"/>
            </a:xfrm>
            <a:prstGeom prst="rect">
              <a:avLst/>
            </a:prstGeom>
            <a:noFill/>
          </p:spPr>
          <p:txBody>
            <a:bodyPr wrap="none" rtlCol="0">
              <a:spAutoFit/>
            </a:bodyPr>
            <a:lstStyle/>
            <a:p>
              <a:r>
                <a:rPr lang="en-US" dirty="0" smtClean="0"/>
                <a:t>3</a:t>
              </a:r>
              <a:endParaRPr lang="en-US" dirty="0"/>
            </a:p>
          </p:txBody>
        </p:sp>
        <p:sp>
          <p:nvSpPr>
            <p:cNvPr id="104" name="TextBox 103"/>
            <p:cNvSpPr txBox="1"/>
            <p:nvPr/>
          </p:nvSpPr>
          <p:spPr>
            <a:xfrm>
              <a:off x="7721388" y="5853355"/>
              <a:ext cx="176499" cy="203782"/>
            </a:xfrm>
            <a:prstGeom prst="rect">
              <a:avLst/>
            </a:prstGeom>
            <a:noFill/>
          </p:spPr>
          <p:txBody>
            <a:bodyPr wrap="none" rtlCol="0">
              <a:spAutoFit/>
            </a:bodyPr>
            <a:lstStyle/>
            <a:p>
              <a:r>
                <a:rPr lang="en-US" dirty="0" smtClean="0"/>
                <a:t>1</a:t>
              </a:r>
              <a:endParaRPr lang="en-US" dirty="0"/>
            </a:p>
          </p:txBody>
        </p:sp>
        <p:sp>
          <p:nvSpPr>
            <p:cNvPr id="105" name="TextBox 104"/>
            <p:cNvSpPr txBox="1"/>
            <p:nvPr/>
          </p:nvSpPr>
          <p:spPr>
            <a:xfrm>
              <a:off x="5087663" y="6160118"/>
              <a:ext cx="418704" cy="369332"/>
            </a:xfrm>
            <a:prstGeom prst="rect">
              <a:avLst/>
            </a:prstGeom>
            <a:noFill/>
          </p:spPr>
          <p:txBody>
            <a:bodyPr wrap="none" rtlCol="0">
              <a:spAutoFit/>
            </a:bodyPr>
            <a:lstStyle/>
            <a:p>
              <a:r>
                <a:rPr lang="en-US" dirty="0" smtClean="0"/>
                <a:t>15</a:t>
              </a:r>
              <a:endParaRPr lang="en-US" dirty="0"/>
            </a:p>
          </p:txBody>
        </p:sp>
        <p:sp>
          <p:nvSpPr>
            <p:cNvPr id="106" name="TextBox 105"/>
            <p:cNvSpPr txBox="1"/>
            <p:nvPr/>
          </p:nvSpPr>
          <p:spPr>
            <a:xfrm>
              <a:off x="6654892" y="6145830"/>
              <a:ext cx="244959" cy="203782"/>
            </a:xfrm>
            <a:prstGeom prst="rect">
              <a:avLst/>
            </a:prstGeom>
            <a:noFill/>
          </p:spPr>
          <p:txBody>
            <a:bodyPr wrap="none" rtlCol="0">
              <a:spAutoFit/>
            </a:bodyPr>
            <a:lstStyle/>
            <a:p>
              <a:r>
                <a:rPr lang="en-US" dirty="0" smtClean="0"/>
                <a:t>10</a:t>
              </a:r>
              <a:endParaRPr lang="en-US" dirty="0"/>
            </a:p>
          </p:txBody>
        </p:sp>
        <p:sp>
          <p:nvSpPr>
            <p:cNvPr id="107" name="TextBox 106"/>
            <p:cNvSpPr txBox="1"/>
            <p:nvPr/>
          </p:nvSpPr>
          <p:spPr>
            <a:xfrm>
              <a:off x="8168185" y="6147657"/>
              <a:ext cx="244959" cy="203781"/>
            </a:xfrm>
            <a:prstGeom prst="rect">
              <a:avLst/>
            </a:prstGeom>
            <a:noFill/>
          </p:spPr>
          <p:txBody>
            <a:bodyPr wrap="none" rtlCol="0">
              <a:spAutoFit/>
            </a:bodyPr>
            <a:lstStyle/>
            <a:p>
              <a:r>
                <a:rPr lang="en-US" dirty="0" smtClean="0"/>
                <a:t>10</a:t>
              </a:r>
              <a:endParaRPr lang="en-US" dirty="0"/>
            </a:p>
          </p:txBody>
        </p:sp>
        <p:sp>
          <p:nvSpPr>
            <p:cNvPr id="108" name="TextBox 107"/>
            <p:cNvSpPr txBox="1"/>
            <p:nvPr/>
          </p:nvSpPr>
          <p:spPr>
            <a:xfrm>
              <a:off x="5587230" y="5732169"/>
              <a:ext cx="301686" cy="369332"/>
            </a:xfrm>
            <a:prstGeom prst="rect">
              <a:avLst/>
            </a:prstGeom>
            <a:noFill/>
          </p:spPr>
          <p:txBody>
            <a:bodyPr wrap="none" rtlCol="0">
              <a:spAutoFit/>
            </a:bodyPr>
            <a:lstStyle/>
            <a:p>
              <a:r>
                <a:rPr lang="en-US" dirty="0" smtClean="0"/>
                <a:t>4</a:t>
              </a:r>
              <a:endParaRPr lang="en-US" dirty="0"/>
            </a:p>
          </p:txBody>
        </p:sp>
        <p:sp>
          <p:nvSpPr>
            <p:cNvPr id="109" name="TextBox 108"/>
            <p:cNvSpPr txBox="1"/>
            <p:nvPr/>
          </p:nvSpPr>
          <p:spPr>
            <a:xfrm>
              <a:off x="7238515" y="5734353"/>
              <a:ext cx="301686" cy="369332"/>
            </a:xfrm>
            <a:prstGeom prst="rect">
              <a:avLst/>
            </a:prstGeom>
            <a:noFill/>
          </p:spPr>
          <p:txBody>
            <a:bodyPr wrap="none" rtlCol="0">
              <a:spAutoFit/>
            </a:bodyPr>
            <a:lstStyle/>
            <a:p>
              <a:r>
                <a:rPr lang="en-US" dirty="0" smtClean="0"/>
                <a:t>6</a:t>
              </a:r>
              <a:endParaRPr lang="en-US" dirty="0"/>
            </a:p>
          </p:txBody>
        </p:sp>
        <p:sp>
          <p:nvSpPr>
            <p:cNvPr id="110" name="Chord 109"/>
            <p:cNvSpPr/>
            <p:nvPr/>
          </p:nvSpPr>
          <p:spPr>
            <a:xfrm>
              <a:off x="7662968" y="5895707"/>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p:cNvSpPr/>
            <p:nvPr/>
          </p:nvSpPr>
          <p:spPr>
            <a:xfrm>
              <a:off x="6864244" y="589536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Chord 111"/>
            <p:cNvSpPr/>
            <p:nvPr/>
          </p:nvSpPr>
          <p:spPr>
            <a:xfrm>
              <a:off x="5172771" y="577160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descr=" 3"/>
          <p:cNvSpPr>
            <a:spLocks noGrp="1"/>
          </p:cNvSpPr>
          <p:nvPr>
            <p:ph type="sldNum" sz="quarter" idx="12"/>
          </p:nvPr>
        </p:nvSpPr>
        <p:spPr/>
        <p:txBody>
          <a:bodyPr/>
          <a:lstStyle/>
          <a:p>
            <a:r>
              <a:rPr lang="en-US" smtClean="0"/>
              <a:t>19</a:t>
            </a:r>
            <a:endParaRPr lang="en-US"/>
          </a:p>
        </p:txBody>
      </p:sp>
      <p:grpSp>
        <p:nvGrpSpPr>
          <p:cNvPr id="44" name="Group 43" descr=" 204"/>
          <p:cNvGrpSpPr/>
          <p:nvPr/>
        </p:nvGrpSpPr>
        <p:grpSpPr>
          <a:xfrm>
            <a:off x="4267200" y="2245056"/>
            <a:ext cx="4636331" cy="896817"/>
            <a:chOff x="4267200" y="3508256"/>
            <a:chExt cx="4636331" cy="896817"/>
          </a:xfrm>
        </p:grpSpPr>
        <p:sp>
          <p:nvSpPr>
            <p:cNvPr id="45" name="Oval 4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7" name="Oval 4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8" name="Rounded Rectangle 4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1" name="Oval 5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2" name="Rounded Rectangle 5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4" name="Oval 5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5" name="Oval 5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stCxn id="48" idx="3"/>
              <a:endCxn id="5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5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60" name="TextBox 5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61" name="TextBox 6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63" name="TextBox 6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64" name="TextBox 6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65" name="TextBox 6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6" name="TextBox 6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7" name="Chord 6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hord 6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descr=" 17"/>
          <p:cNvSpPr txBox="1"/>
          <p:nvPr/>
        </p:nvSpPr>
        <p:spPr>
          <a:xfrm>
            <a:off x="228600" y="2819400"/>
            <a:ext cx="2483885"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Theoretical lower bound</a:t>
            </a:r>
            <a:endParaRPr lang="en-US" dirty="0">
              <a:solidFill>
                <a:schemeClr val="accent2">
                  <a:lumMod val="40000"/>
                  <a:lumOff val="60000"/>
                </a:schemeClr>
              </a:solidFill>
            </a:endParaRPr>
          </a:p>
        </p:txBody>
      </p:sp>
    </p:spTree>
    <p:extLst>
      <p:ext uri="{BB962C8B-B14F-4D97-AF65-F5344CB8AC3E}">
        <p14:creationId xmlns:p14="http://schemas.microsoft.com/office/powerpoint/2010/main" val="570514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43" name="TextBox 42" descr=" 30"/>
          <p:cNvSpPr txBox="1"/>
          <p:nvPr/>
        </p:nvSpPr>
        <p:spPr>
          <a:xfrm>
            <a:off x="125104" y="2482876"/>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2" name="TextBox 31" descr=" 32"/>
          <p:cNvSpPr txBox="1"/>
          <p:nvPr/>
        </p:nvSpPr>
        <p:spPr>
          <a:xfrm>
            <a:off x="125104" y="4135107"/>
            <a:ext cx="3494418" cy="369332"/>
          </a:xfrm>
          <a:prstGeom prst="rect">
            <a:avLst/>
          </a:prstGeom>
          <a:noFill/>
        </p:spPr>
        <p:txBody>
          <a:bodyPr wrap="none" rtlCol="0">
            <a:spAutoFit/>
          </a:bodyPr>
          <a:lstStyle/>
          <a:p>
            <a:r>
              <a:rPr lang="en-US" dirty="0">
                <a:solidFill>
                  <a:prstClr val="black"/>
                </a:solidFill>
              </a:rPr>
              <a:t>LD: Local Optimal with Deactivation</a:t>
            </a:r>
          </a:p>
        </p:txBody>
      </p:sp>
      <p:sp>
        <p:nvSpPr>
          <p:cNvPr id="86" name="TextBox 85" descr=" 33"/>
          <p:cNvSpPr txBox="1"/>
          <p:nvPr/>
        </p:nvSpPr>
        <p:spPr>
          <a:xfrm>
            <a:off x="125104" y="5838727"/>
            <a:ext cx="3169714" cy="369332"/>
          </a:xfrm>
          <a:prstGeom prst="rect">
            <a:avLst/>
          </a:prstGeom>
          <a:noFill/>
        </p:spPr>
        <p:txBody>
          <a:bodyPr wrap="none" rtlCol="0">
            <a:spAutoFit/>
          </a:bodyPr>
          <a:lstStyle/>
          <a:p>
            <a:r>
              <a:rPr lang="en-US" dirty="0">
                <a:solidFill>
                  <a:prstClr val="black"/>
                </a:solidFill>
              </a:rPr>
              <a:t>LS: Local Optimal with Selection</a:t>
            </a:r>
          </a:p>
        </p:txBody>
      </p:sp>
      <p:grpSp>
        <p:nvGrpSpPr>
          <p:cNvPr id="33" name="Group 32" descr=" 126"/>
          <p:cNvGrpSpPr/>
          <p:nvPr/>
        </p:nvGrpSpPr>
        <p:grpSpPr>
          <a:xfrm>
            <a:off x="4267194" y="3886200"/>
            <a:ext cx="4636331" cy="896817"/>
            <a:chOff x="4267200" y="3508256"/>
            <a:chExt cx="4636331" cy="896817"/>
          </a:xfrm>
        </p:grpSpPr>
        <p:sp>
          <p:nvSpPr>
            <p:cNvPr id="34" name="Oval 33"/>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6" name="Oval 35"/>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7" name="Rounded Rectangle 36"/>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0" name="Oval 39"/>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1" name="Rounded Rectangle 40"/>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70" name="Oval 69"/>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71" name="Oval 70"/>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37" idx="3"/>
              <a:endCxn id="41"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1" idx="3"/>
              <a:endCxn id="72"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76" name="TextBox 75"/>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77" name="TextBox 76"/>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78" name="TextBox 77"/>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79" name="TextBox 78"/>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80" name="TextBox 79"/>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81" name="TextBox 80"/>
            <p:cNvSpPr txBox="1"/>
            <p:nvPr/>
          </p:nvSpPr>
          <p:spPr>
            <a:xfrm>
              <a:off x="5587236" y="3607792"/>
              <a:ext cx="301686" cy="369332"/>
            </a:xfrm>
            <a:prstGeom prst="rect">
              <a:avLst/>
            </a:prstGeom>
            <a:noFill/>
          </p:spPr>
          <p:txBody>
            <a:bodyPr wrap="none" rtlCol="0">
              <a:spAutoFit/>
            </a:bodyPr>
            <a:lstStyle/>
            <a:p>
              <a:r>
                <a:rPr lang="en-US" dirty="0" smtClean="0"/>
                <a:t>8</a:t>
              </a:r>
              <a:endParaRPr lang="en-US" dirty="0"/>
            </a:p>
          </p:txBody>
        </p:sp>
        <p:sp>
          <p:nvSpPr>
            <p:cNvPr id="82" name="TextBox 81"/>
            <p:cNvSpPr txBox="1"/>
            <p:nvPr/>
          </p:nvSpPr>
          <p:spPr>
            <a:xfrm>
              <a:off x="7238521" y="3609976"/>
              <a:ext cx="301686" cy="369332"/>
            </a:xfrm>
            <a:prstGeom prst="rect">
              <a:avLst/>
            </a:prstGeom>
            <a:noFill/>
          </p:spPr>
          <p:txBody>
            <a:bodyPr wrap="none" rtlCol="0">
              <a:spAutoFit/>
            </a:bodyPr>
            <a:lstStyle/>
            <a:p>
              <a:r>
                <a:rPr lang="en-US" dirty="0" smtClean="0"/>
                <a:t>6</a:t>
              </a:r>
              <a:endParaRPr lang="en-US" dirty="0"/>
            </a:p>
          </p:txBody>
        </p:sp>
        <p:sp>
          <p:nvSpPr>
            <p:cNvPr id="83" name="Chord 82"/>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hord 83"/>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hord 84"/>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descr=" 178"/>
          <p:cNvGrpSpPr/>
          <p:nvPr/>
        </p:nvGrpSpPr>
        <p:grpSpPr>
          <a:xfrm>
            <a:off x="4267194" y="5632633"/>
            <a:ext cx="4636331" cy="896817"/>
            <a:chOff x="4267194" y="5632633"/>
            <a:chExt cx="4636331" cy="896817"/>
          </a:xfrm>
        </p:grpSpPr>
        <p:sp>
          <p:nvSpPr>
            <p:cNvPr id="88" name="Oval 87"/>
            <p:cNvSpPr/>
            <p:nvPr/>
          </p:nvSpPr>
          <p:spPr>
            <a:xfrm>
              <a:off x="5163063" y="576049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Oval 88"/>
            <p:cNvSpPr/>
            <p:nvPr/>
          </p:nvSpPr>
          <p:spPr>
            <a:xfrm>
              <a:off x="4732904" y="6024309"/>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0" name="Oval 89"/>
            <p:cNvSpPr/>
            <p:nvPr/>
          </p:nvSpPr>
          <p:spPr>
            <a:xfrm>
              <a:off x="4302745" y="570384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1" name="Rounded Rectangle 90"/>
            <p:cNvSpPr/>
            <p:nvPr/>
          </p:nvSpPr>
          <p:spPr>
            <a:xfrm>
              <a:off x="4267194"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857107"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426948" y="5668240"/>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4" name="Oval 93"/>
            <p:cNvSpPr/>
            <p:nvPr/>
          </p:nvSpPr>
          <p:spPr>
            <a:xfrm>
              <a:off x="5996789"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5" name="Rounded Rectangle 94"/>
            <p:cNvSpPr/>
            <p:nvPr/>
          </p:nvSpPr>
          <p:spPr>
            <a:xfrm>
              <a:off x="5961238" y="563263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12472"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97" name="Oval 96"/>
            <p:cNvSpPr/>
            <p:nvPr/>
          </p:nvSpPr>
          <p:spPr>
            <a:xfrm>
              <a:off x="8082313" y="5674677"/>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8" name="Oval 97"/>
            <p:cNvSpPr/>
            <p:nvPr/>
          </p:nvSpPr>
          <p:spPr>
            <a:xfrm>
              <a:off x="7652154"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7616603"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p:cNvCxnSpPr>
              <a:stCxn id="91" idx="3"/>
              <a:endCxn id="95" idx="1"/>
            </p:cNvCxnSpPr>
            <p:nvPr/>
          </p:nvCxnSpPr>
          <p:spPr>
            <a:xfrm>
              <a:off x="5554116" y="605020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95" idx="3"/>
              <a:endCxn id="99" idx="1"/>
            </p:cNvCxnSpPr>
            <p:nvPr/>
          </p:nvCxnSpPr>
          <p:spPr>
            <a:xfrm flipV="1">
              <a:off x="7248160" y="605020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5229782" y="5725790"/>
              <a:ext cx="176499" cy="203782"/>
            </a:xfrm>
            <a:prstGeom prst="rect">
              <a:avLst/>
            </a:prstGeom>
            <a:noFill/>
          </p:spPr>
          <p:txBody>
            <a:bodyPr wrap="none" rtlCol="0">
              <a:spAutoFit/>
            </a:bodyPr>
            <a:lstStyle/>
            <a:p>
              <a:r>
                <a:rPr lang="en-US" dirty="0" smtClean="0"/>
                <a:t>3</a:t>
              </a:r>
              <a:endParaRPr lang="en-US" dirty="0"/>
            </a:p>
          </p:txBody>
        </p:sp>
        <p:sp>
          <p:nvSpPr>
            <p:cNvPr id="103" name="TextBox 102"/>
            <p:cNvSpPr txBox="1"/>
            <p:nvPr/>
          </p:nvSpPr>
          <p:spPr>
            <a:xfrm>
              <a:off x="6934050" y="5845109"/>
              <a:ext cx="176499" cy="203782"/>
            </a:xfrm>
            <a:prstGeom prst="rect">
              <a:avLst/>
            </a:prstGeom>
            <a:noFill/>
          </p:spPr>
          <p:txBody>
            <a:bodyPr wrap="none" rtlCol="0">
              <a:spAutoFit/>
            </a:bodyPr>
            <a:lstStyle/>
            <a:p>
              <a:r>
                <a:rPr lang="en-US" dirty="0" smtClean="0"/>
                <a:t>3</a:t>
              </a:r>
              <a:endParaRPr lang="en-US" dirty="0"/>
            </a:p>
          </p:txBody>
        </p:sp>
        <p:sp>
          <p:nvSpPr>
            <p:cNvPr id="104" name="TextBox 103"/>
            <p:cNvSpPr txBox="1"/>
            <p:nvPr/>
          </p:nvSpPr>
          <p:spPr>
            <a:xfrm>
              <a:off x="7721388" y="5853355"/>
              <a:ext cx="176499" cy="203782"/>
            </a:xfrm>
            <a:prstGeom prst="rect">
              <a:avLst/>
            </a:prstGeom>
            <a:noFill/>
          </p:spPr>
          <p:txBody>
            <a:bodyPr wrap="none" rtlCol="0">
              <a:spAutoFit/>
            </a:bodyPr>
            <a:lstStyle/>
            <a:p>
              <a:r>
                <a:rPr lang="en-US" dirty="0" smtClean="0"/>
                <a:t>1</a:t>
              </a:r>
              <a:endParaRPr lang="en-US" dirty="0"/>
            </a:p>
          </p:txBody>
        </p:sp>
        <p:sp>
          <p:nvSpPr>
            <p:cNvPr id="105" name="TextBox 104"/>
            <p:cNvSpPr txBox="1"/>
            <p:nvPr/>
          </p:nvSpPr>
          <p:spPr>
            <a:xfrm>
              <a:off x="5087663" y="6160118"/>
              <a:ext cx="418704" cy="369332"/>
            </a:xfrm>
            <a:prstGeom prst="rect">
              <a:avLst/>
            </a:prstGeom>
            <a:noFill/>
          </p:spPr>
          <p:txBody>
            <a:bodyPr wrap="none" rtlCol="0">
              <a:spAutoFit/>
            </a:bodyPr>
            <a:lstStyle/>
            <a:p>
              <a:r>
                <a:rPr lang="en-US" dirty="0" smtClean="0"/>
                <a:t>15</a:t>
              </a:r>
              <a:endParaRPr lang="en-US" dirty="0"/>
            </a:p>
          </p:txBody>
        </p:sp>
        <p:sp>
          <p:nvSpPr>
            <p:cNvPr id="106" name="TextBox 105"/>
            <p:cNvSpPr txBox="1"/>
            <p:nvPr/>
          </p:nvSpPr>
          <p:spPr>
            <a:xfrm>
              <a:off x="6654892" y="6145830"/>
              <a:ext cx="244959" cy="203782"/>
            </a:xfrm>
            <a:prstGeom prst="rect">
              <a:avLst/>
            </a:prstGeom>
            <a:noFill/>
          </p:spPr>
          <p:txBody>
            <a:bodyPr wrap="none" rtlCol="0">
              <a:spAutoFit/>
            </a:bodyPr>
            <a:lstStyle/>
            <a:p>
              <a:r>
                <a:rPr lang="en-US" dirty="0" smtClean="0"/>
                <a:t>10</a:t>
              </a:r>
              <a:endParaRPr lang="en-US" dirty="0"/>
            </a:p>
          </p:txBody>
        </p:sp>
        <p:sp>
          <p:nvSpPr>
            <p:cNvPr id="107" name="TextBox 106"/>
            <p:cNvSpPr txBox="1"/>
            <p:nvPr/>
          </p:nvSpPr>
          <p:spPr>
            <a:xfrm>
              <a:off x="8168185" y="6147657"/>
              <a:ext cx="244959" cy="203781"/>
            </a:xfrm>
            <a:prstGeom prst="rect">
              <a:avLst/>
            </a:prstGeom>
            <a:noFill/>
          </p:spPr>
          <p:txBody>
            <a:bodyPr wrap="none" rtlCol="0">
              <a:spAutoFit/>
            </a:bodyPr>
            <a:lstStyle/>
            <a:p>
              <a:r>
                <a:rPr lang="en-US" dirty="0" smtClean="0"/>
                <a:t>10</a:t>
              </a:r>
              <a:endParaRPr lang="en-US" dirty="0"/>
            </a:p>
          </p:txBody>
        </p:sp>
        <p:sp>
          <p:nvSpPr>
            <p:cNvPr id="108" name="TextBox 107"/>
            <p:cNvSpPr txBox="1"/>
            <p:nvPr/>
          </p:nvSpPr>
          <p:spPr>
            <a:xfrm>
              <a:off x="5587230" y="5732169"/>
              <a:ext cx="301686" cy="369332"/>
            </a:xfrm>
            <a:prstGeom prst="rect">
              <a:avLst/>
            </a:prstGeom>
            <a:noFill/>
          </p:spPr>
          <p:txBody>
            <a:bodyPr wrap="none" rtlCol="0">
              <a:spAutoFit/>
            </a:bodyPr>
            <a:lstStyle/>
            <a:p>
              <a:r>
                <a:rPr lang="en-US" dirty="0" smtClean="0"/>
                <a:t>4</a:t>
              </a:r>
              <a:endParaRPr lang="en-US" dirty="0"/>
            </a:p>
          </p:txBody>
        </p:sp>
        <p:sp>
          <p:nvSpPr>
            <p:cNvPr id="109" name="TextBox 108"/>
            <p:cNvSpPr txBox="1"/>
            <p:nvPr/>
          </p:nvSpPr>
          <p:spPr>
            <a:xfrm>
              <a:off x="7238515" y="5734353"/>
              <a:ext cx="301686" cy="369332"/>
            </a:xfrm>
            <a:prstGeom prst="rect">
              <a:avLst/>
            </a:prstGeom>
            <a:noFill/>
          </p:spPr>
          <p:txBody>
            <a:bodyPr wrap="none" rtlCol="0">
              <a:spAutoFit/>
            </a:bodyPr>
            <a:lstStyle/>
            <a:p>
              <a:r>
                <a:rPr lang="en-US" dirty="0" smtClean="0"/>
                <a:t>6</a:t>
              </a:r>
              <a:endParaRPr lang="en-US" dirty="0"/>
            </a:p>
          </p:txBody>
        </p:sp>
        <p:sp>
          <p:nvSpPr>
            <p:cNvPr id="110" name="Chord 109"/>
            <p:cNvSpPr/>
            <p:nvPr/>
          </p:nvSpPr>
          <p:spPr>
            <a:xfrm>
              <a:off x="7662968" y="5895707"/>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p:cNvSpPr/>
            <p:nvPr/>
          </p:nvSpPr>
          <p:spPr>
            <a:xfrm>
              <a:off x="6864244" y="589536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Chord 111"/>
            <p:cNvSpPr/>
            <p:nvPr/>
          </p:nvSpPr>
          <p:spPr>
            <a:xfrm>
              <a:off x="5172771" y="577160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descr=" 3"/>
          <p:cNvSpPr>
            <a:spLocks noGrp="1"/>
          </p:cNvSpPr>
          <p:nvPr>
            <p:ph type="sldNum" sz="quarter" idx="12"/>
          </p:nvPr>
        </p:nvSpPr>
        <p:spPr/>
        <p:txBody>
          <a:bodyPr/>
          <a:lstStyle/>
          <a:p>
            <a:r>
              <a:rPr lang="en-US" smtClean="0"/>
              <a:t>19</a:t>
            </a:r>
            <a:endParaRPr lang="en-US"/>
          </a:p>
        </p:txBody>
      </p:sp>
      <p:grpSp>
        <p:nvGrpSpPr>
          <p:cNvPr id="44" name="Group 43" descr=" 204"/>
          <p:cNvGrpSpPr/>
          <p:nvPr/>
        </p:nvGrpSpPr>
        <p:grpSpPr>
          <a:xfrm>
            <a:off x="4267200" y="2245056"/>
            <a:ext cx="4636331" cy="896817"/>
            <a:chOff x="4267200" y="3508256"/>
            <a:chExt cx="4636331" cy="896817"/>
          </a:xfrm>
        </p:grpSpPr>
        <p:sp>
          <p:nvSpPr>
            <p:cNvPr id="45" name="Oval 4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7" name="Oval 4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8" name="Rounded Rectangle 4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1" name="Oval 5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2" name="Rounded Rectangle 5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4" name="Oval 5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5" name="Oval 5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stCxn id="48" idx="3"/>
              <a:endCxn id="5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5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60" name="TextBox 5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61" name="TextBox 6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63" name="TextBox 6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64" name="TextBox 6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65" name="TextBox 6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6" name="TextBox 6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7" name="Chord 6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hord 6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descr=" 17"/>
          <p:cNvSpPr txBox="1"/>
          <p:nvPr/>
        </p:nvSpPr>
        <p:spPr>
          <a:xfrm>
            <a:off x="228600" y="2819400"/>
            <a:ext cx="2483885"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Theoretical lower bound</a:t>
            </a:r>
            <a:endParaRPr lang="en-US" dirty="0">
              <a:solidFill>
                <a:schemeClr val="accent2">
                  <a:lumMod val="40000"/>
                  <a:lumOff val="60000"/>
                </a:schemeClr>
              </a:solidFill>
            </a:endParaRPr>
          </a:p>
        </p:txBody>
      </p:sp>
      <p:sp>
        <p:nvSpPr>
          <p:cNvPr id="113" name="Rounded Rectangular Callout 112" descr=" 18"/>
          <p:cNvSpPr/>
          <p:nvPr/>
        </p:nvSpPr>
        <p:spPr>
          <a:xfrm>
            <a:off x="2895599" y="5029200"/>
            <a:ext cx="2862084" cy="381000"/>
          </a:xfrm>
          <a:prstGeom prst="wedgeRoundRectCallout">
            <a:avLst>
              <a:gd name="adj1" fmla="val 5870"/>
              <a:gd name="adj2" fmla="val 1305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Sometimes idling is better</a:t>
            </a:r>
            <a:endParaRPr lang="en-US" dirty="0"/>
          </a:p>
        </p:txBody>
      </p:sp>
    </p:spTree>
    <p:extLst>
      <p:ext uri="{BB962C8B-B14F-4D97-AF65-F5344CB8AC3E}">
        <p14:creationId xmlns:p14="http://schemas.microsoft.com/office/powerpoint/2010/main" val="1673973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a:xfrm>
            <a:off x="484492" y="272897"/>
            <a:ext cx="8229600" cy="1143000"/>
          </a:xfrm>
        </p:spPr>
        <p:txBody>
          <a:bodyPr/>
          <a:lstStyle/>
          <a:p>
            <a:r>
              <a:rPr lang="en-US" dirty="0" smtClean="0"/>
              <a:t>Comparison Benchmarks</a:t>
            </a:r>
            <a:endParaRPr lang="en-US" dirty="0"/>
          </a:p>
        </p:txBody>
      </p:sp>
      <p:sp>
        <p:nvSpPr>
          <p:cNvPr id="43" name="TextBox 42" descr=" 30"/>
          <p:cNvSpPr txBox="1"/>
          <p:nvPr/>
        </p:nvSpPr>
        <p:spPr>
          <a:xfrm>
            <a:off x="125104" y="2482876"/>
            <a:ext cx="4181786" cy="369332"/>
          </a:xfrm>
          <a:prstGeom prst="rect">
            <a:avLst/>
          </a:prstGeom>
          <a:noFill/>
        </p:spPr>
        <p:txBody>
          <a:bodyPr wrap="none" rtlCol="0">
            <a:spAutoFit/>
          </a:bodyPr>
          <a:lstStyle/>
          <a:p>
            <a:r>
              <a:rPr lang="en-US" dirty="0" smtClean="0">
                <a:solidFill>
                  <a:prstClr val="black"/>
                </a:solidFill>
              </a:rPr>
              <a:t>LO: </a:t>
            </a:r>
            <a:r>
              <a:rPr lang="en-US" dirty="0">
                <a:solidFill>
                  <a:prstClr val="black"/>
                </a:solidFill>
              </a:rPr>
              <a:t>Local Optimal </a:t>
            </a:r>
            <a:r>
              <a:rPr lang="en-US" dirty="0" smtClean="0">
                <a:solidFill>
                  <a:prstClr val="black"/>
                </a:solidFill>
              </a:rPr>
              <a:t>Ignoring Transition Costs</a:t>
            </a:r>
            <a:endParaRPr lang="en-US" dirty="0">
              <a:solidFill>
                <a:prstClr val="black"/>
              </a:solidFill>
            </a:endParaRPr>
          </a:p>
        </p:txBody>
      </p:sp>
      <p:sp>
        <p:nvSpPr>
          <p:cNvPr id="32" name="TextBox 31" descr=" 32"/>
          <p:cNvSpPr txBox="1"/>
          <p:nvPr/>
        </p:nvSpPr>
        <p:spPr>
          <a:xfrm>
            <a:off x="125104" y="4135107"/>
            <a:ext cx="3494418" cy="369332"/>
          </a:xfrm>
          <a:prstGeom prst="rect">
            <a:avLst/>
          </a:prstGeom>
          <a:noFill/>
        </p:spPr>
        <p:txBody>
          <a:bodyPr wrap="none" rtlCol="0">
            <a:spAutoFit/>
          </a:bodyPr>
          <a:lstStyle/>
          <a:p>
            <a:r>
              <a:rPr lang="en-US" dirty="0">
                <a:solidFill>
                  <a:prstClr val="black"/>
                </a:solidFill>
              </a:rPr>
              <a:t>LD: Local Optimal with Deactivation</a:t>
            </a:r>
          </a:p>
        </p:txBody>
      </p:sp>
      <p:sp>
        <p:nvSpPr>
          <p:cNvPr id="86" name="TextBox 85" descr=" 33"/>
          <p:cNvSpPr txBox="1"/>
          <p:nvPr/>
        </p:nvSpPr>
        <p:spPr>
          <a:xfrm>
            <a:off x="125104" y="5838727"/>
            <a:ext cx="3169714" cy="369332"/>
          </a:xfrm>
          <a:prstGeom prst="rect">
            <a:avLst/>
          </a:prstGeom>
          <a:noFill/>
        </p:spPr>
        <p:txBody>
          <a:bodyPr wrap="none" rtlCol="0">
            <a:spAutoFit/>
          </a:bodyPr>
          <a:lstStyle/>
          <a:p>
            <a:r>
              <a:rPr lang="en-US" dirty="0">
                <a:solidFill>
                  <a:prstClr val="black"/>
                </a:solidFill>
              </a:rPr>
              <a:t>LS: Local Optimal with Selection</a:t>
            </a:r>
          </a:p>
        </p:txBody>
      </p:sp>
      <p:grpSp>
        <p:nvGrpSpPr>
          <p:cNvPr id="33" name="Group 32" descr=" 126"/>
          <p:cNvGrpSpPr/>
          <p:nvPr/>
        </p:nvGrpSpPr>
        <p:grpSpPr>
          <a:xfrm>
            <a:off x="4267194" y="3886200"/>
            <a:ext cx="4636331" cy="896817"/>
            <a:chOff x="4267200" y="3508256"/>
            <a:chExt cx="4636331" cy="896817"/>
          </a:xfrm>
        </p:grpSpPr>
        <p:sp>
          <p:nvSpPr>
            <p:cNvPr id="34" name="Oval 33"/>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Oval 34"/>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36" name="Oval 35"/>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37" name="Rounded Rectangle 36"/>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0" name="Oval 39"/>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1" name="Rounded Rectangle 40"/>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70" name="Oval 69"/>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71" name="Oval 70"/>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37" idx="3"/>
              <a:endCxn id="41"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1" idx="3"/>
              <a:endCxn id="72"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76" name="TextBox 75"/>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77" name="TextBox 76"/>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78" name="TextBox 77"/>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79" name="TextBox 78"/>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80" name="TextBox 79"/>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81" name="TextBox 80"/>
            <p:cNvSpPr txBox="1"/>
            <p:nvPr/>
          </p:nvSpPr>
          <p:spPr>
            <a:xfrm>
              <a:off x="5587236" y="3607792"/>
              <a:ext cx="301686" cy="369332"/>
            </a:xfrm>
            <a:prstGeom prst="rect">
              <a:avLst/>
            </a:prstGeom>
            <a:noFill/>
          </p:spPr>
          <p:txBody>
            <a:bodyPr wrap="none" rtlCol="0">
              <a:spAutoFit/>
            </a:bodyPr>
            <a:lstStyle/>
            <a:p>
              <a:r>
                <a:rPr lang="en-US" dirty="0" smtClean="0"/>
                <a:t>8</a:t>
              </a:r>
              <a:endParaRPr lang="en-US" dirty="0"/>
            </a:p>
          </p:txBody>
        </p:sp>
        <p:sp>
          <p:nvSpPr>
            <p:cNvPr id="82" name="TextBox 81"/>
            <p:cNvSpPr txBox="1"/>
            <p:nvPr/>
          </p:nvSpPr>
          <p:spPr>
            <a:xfrm>
              <a:off x="7238521" y="3609976"/>
              <a:ext cx="301686" cy="369332"/>
            </a:xfrm>
            <a:prstGeom prst="rect">
              <a:avLst/>
            </a:prstGeom>
            <a:noFill/>
          </p:spPr>
          <p:txBody>
            <a:bodyPr wrap="none" rtlCol="0">
              <a:spAutoFit/>
            </a:bodyPr>
            <a:lstStyle/>
            <a:p>
              <a:r>
                <a:rPr lang="en-US" dirty="0" smtClean="0"/>
                <a:t>6</a:t>
              </a:r>
              <a:endParaRPr lang="en-US" dirty="0"/>
            </a:p>
          </p:txBody>
        </p:sp>
        <p:sp>
          <p:nvSpPr>
            <p:cNvPr id="83" name="Chord 82"/>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Chord 83"/>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hord 84"/>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descr=" 178"/>
          <p:cNvGrpSpPr/>
          <p:nvPr/>
        </p:nvGrpSpPr>
        <p:grpSpPr>
          <a:xfrm>
            <a:off x="4267194" y="5632633"/>
            <a:ext cx="4636331" cy="896817"/>
            <a:chOff x="4267194" y="5632633"/>
            <a:chExt cx="4636331" cy="896817"/>
          </a:xfrm>
        </p:grpSpPr>
        <p:sp>
          <p:nvSpPr>
            <p:cNvPr id="88" name="Oval 87"/>
            <p:cNvSpPr/>
            <p:nvPr/>
          </p:nvSpPr>
          <p:spPr>
            <a:xfrm>
              <a:off x="5163063" y="576049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Oval 88"/>
            <p:cNvSpPr/>
            <p:nvPr/>
          </p:nvSpPr>
          <p:spPr>
            <a:xfrm>
              <a:off x="4732904" y="6024309"/>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0" name="Oval 89"/>
            <p:cNvSpPr/>
            <p:nvPr/>
          </p:nvSpPr>
          <p:spPr>
            <a:xfrm>
              <a:off x="4302745" y="5703847"/>
              <a:ext cx="320040" cy="3204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1" name="Rounded Rectangle 90"/>
            <p:cNvSpPr/>
            <p:nvPr/>
          </p:nvSpPr>
          <p:spPr>
            <a:xfrm>
              <a:off x="4267194"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6857107"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426948" y="5668240"/>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4" name="Oval 93"/>
            <p:cNvSpPr/>
            <p:nvPr/>
          </p:nvSpPr>
          <p:spPr>
            <a:xfrm>
              <a:off x="5996789"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95" name="Rounded Rectangle 94"/>
            <p:cNvSpPr/>
            <p:nvPr/>
          </p:nvSpPr>
          <p:spPr>
            <a:xfrm>
              <a:off x="5961238" y="5632634"/>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512472" y="609552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97" name="Oval 96"/>
            <p:cNvSpPr/>
            <p:nvPr/>
          </p:nvSpPr>
          <p:spPr>
            <a:xfrm>
              <a:off x="8082313" y="5674677"/>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98" name="Oval 97"/>
            <p:cNvSpPr/>
            <p:nvPr/>
          </p:nvSpPr>
          <p:spPr>
            <a:xfrm>
              <a:off x="7652154" y="5881881"/>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7616603" y="5632633"/>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Arrow Connector 99"/>
            <p:cNvCxnSpPr>
              <a:stCxn id="91" idx="3"/>
              <a:endCxn id="95" idx="1"/>
            </p:cNvCxnSpPr>
            <p:nvPr/>
          </p:nvCxnSpPr>
          <p:spPr>
            <a:xfrm>
              <a:off x="5554116" y="6050205"/>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95" idx="3"/>
              <a:endCxn id="99" idx="1"/>
            </p:cNvCxnSpPr>
            <p:nvPr/>
          </p:nvCxnSpPr>
          <p:spPr>
            <a:xfrm flipV="1">
              <a:off x="7248160" y="6050205"/>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5229782" y="5725790"/>
              <a:ext cx="176499" cy="203782"/>
            </a:xfrm>
            <a:prstGeom prst="rect">
              <a:avLst/>
            </a:prstGeom>
            <a:noFill/>
          </p:spPr>
          <p:txBody>
            <a:bodyPr wrap="none" rtlCol="0">
              <a:spAutoFit/>
            </a:bodyPr>
            <a:lstStyle/>
            <a:p>
              <a:r>
                <a:rPr lang="en-US" dirty="0" smtClean="0"/>
                <a:t>3</a:t>
              </a:r>
              <a:endParaRPr lang="en-US" dirty="0"/>
            </a:p>
          </p:txBody>
        </p:sp>
        <p:sp>
          <p:nvSpPr>
            <p:cNvPr id="103" name="TextBox 102"/>
            <p:cNvSpPr txBox="1"/>
            <p:nvPr/>
          </p:nvSpPr>
          <p:spPr>
            <a:xfrm>
              <a:off x="6934050" y="5845109"/>
              <a:ext cx="176499" cy="203782"/>
            </a:xfrm>
            <a:prstGeom prst="rect">
              <a:avLst/>
            </a:prstGeom>
            <a:noFill/>
          </p:spPr>
          <p:txBody>
            <a:bodyPr wrap="none" rtlCol="0">
              <a:spAutoFit/>
            </a:bodyPr>
            <a:lstStyle/>
            <a:p>
              <a:r>
                <a:rPr lang="en-US" dirty="0" smtClean="0"/>
                <a:t>3</a:t>
              </a:r>
              <a:endParaRPr lang="en-US" dirty="0"/>
            </a:p>
          </p:txBody>
        </p:sp>
        <p:sp>
          <p:nvSpPr>
            <p:cNvPr id="104" name="TextBox 103"/>
            <p:cNvSpPr txBox="1"/>
            <p:nvPr/>
          </p:nvSpPr>
          <p:spPr>
            <a:xfrm>
              <a:off x="7721388" y="5853355"/>
              <a:ext cx="176499" cy="203782"/>
            </a:xfrm>
            <a:prstGeom prst="rect">
              <a:avLst/>
            </a:prstGeom>
            <a:noFill/>
          </p:spPr>
          <p:txBody>
            <a:bodyPr wrap="none" rtlCol="0">
              <a:spAutoFit/>
            </a:bodyPr>
            <a:lstStyle/>
            <a:p>
              <a:r>
                <a:rPr lang="en-US" dirty="0" smtClean="0"/>
                <a:t>1</a:t>
              </a:r>
              <a:endParaRPr lang="en-US" dirty="0"/>
            </a:p>
          </p:txBody>
        </p:sp>
        <p:sp>
          <p:nvSpPr>
            <p:cNvPr id="105" name="TextBox 104"/>
            <p:cNvSpPr txBox="1"/>
            <p:nvPr/>
          </p:nvSpPr>
          <p:spPr>
            <a:xfrm>
              <a:off x="5087663" y="6160118"/>
              <a:ext cx="418704" cy="369332"/>
            </a:xfrm>
            <a:prstGeom prst="rect">
              <a:avLst/>
            </a:prstGeom>
            <a:noFill/>
          </p:spPr>
          <p:txBody>
            <a:bodyPr wrap="none" rtlCol="0">
              <a:spAutoFit/>
            </a:bodyPr>
            <a:lstStyle/>
            <a:p>
              <a:r>
                <a:rPr lang="en-US" dirty="0" smtClean="0"/>
                <a:t>15</a:t>
              </a:r>
              <a:endParaRPr lang="en-US" dirty="0"/>
            </a:p>
          </p:txBody>
        </p:sp>
        <p:sp>
          <p:nvSpPr>
            <p:cNvPr id="106" name="TextBox 105"/>
            <p:cNvSpPr txBox="1"/>
            <p:nvPr/>
          </p:nvSpPr>
          <p:spPr>
            <a:xfrm>
              <a:off x="6654892" y="6145830"/>
              <a:ext cx="244959" cy="203782"/>
            </a:xfrm>
            <a:prstGeom prst="rect">
              <a:avLst/>
            </a:prstGeom>
            <a:noFill/>
          </p:spPr>
          <p:txBody>
            <a:bodyPr wrap="none" rtlCol="0">
              <a:spAutoFit/>
            </a:bodyPr>
            <a:lstStyle/>
            <a:p>
              <a:r>
                <a:rPr lang="en-US" dirty="0" smtClean="0"/>
                <a:t>10</a:t>
              </a:r>
              <a:endParaRPr lang="en-US" dirty="0"/>
            </a:p>
          </p:txBody>
        </p:sp>
        <p:sp>
          <p:nvSpPr>
            <p:cNvPr id="107" name="TextBox 106"/>
            <p:cNvSpPr txBox="1"/>
            <p:nvPr/>
          </p:nvSpPr>
          <p:spPr>
            <a:xfrm>
              <a:off x="8168185" y="6147657"/>
              <a:ext cx="244959" cy="203781"/>
            </a:xfrm>
            <a:prstGeom prst="rect">
              <a:avLst/>
            </a:prstGeom>
            <a:noFill/>
          </p:spPr>
          <p:txBody>
            <a:bodyPr wrap="none" rtlCol="0">
              <a:spAutoFit/>
            </a:bodyPr>
            <a:lstStyle/>
            <a:p>
              <a:r>
                <a:rPr lang="en-US" dirty="0" smtClean="0"/>
                <a:t>10</a:t>
              </a:r>
              <a:endParaRPr lang="en-US" dirty="0"/>
            </a:p>
          </p:txBody>
        </p:sp>
        <p:sp>
          <p:nvSpPr>
            <p:cNvPr id="108" name="TextBox 107"/>
            <p:cNvSpPr txBox="1"/>
            <p:nvPr/>
          </p:nvSpPr>
          <p:spPr>
            <a:xfrm>
              <a:off x="5587230" y="5732169"/>
              <a:ext cx="301686" cy="369332"/>
            </a:xfrm>
            <a:prstGeom prst="rect">
              <a:avLst/>
            </a:prstGeom>
            <a:noFill/>
          </p:spPr>
          <p:txBody>
            <a:bodyPr wrap="none" rtlCol="0">
              <a:spAutoFit/>
            </a:bodyPr>
            <a:lstStyle/>
            <a:p>
              <a:r>
                <a:rPr lang="en-US" dirty="0" smtClean="0"/>
                <a:t>4</a:t>
              </a:r>
              <a:endParaRPr lang="en-US" dirty="0"/>
            </a:p>
          </p:txBody>
        </p:sp>
        <p:sp>
          <p:nvSpPr>
            <p:cNvPr id="109" name="TextBox 108"/>
            <p:cNvSpPr txBox="1"/>
            <p:nvPr/>
          </p:nvSpPr>
          <p:spPr>
            <a:xfrm>
              <a:off x="7238515" y="5734353"/>
              <a:ext cx="301686" cy="369332"/>
            </a:xfrm>
            <a:prstGeom prst="rect">
              <a:avLst/>
            </a:prstGeom>
            <a:noFill/>
          </p:spPr>
          <p:txBody>
            <a:bodyPr wrap="none" rtlCol="0">
              <a:spAutoFit/>
            </a:bodyPr>
            <a:lstStyle/>
            <a:p>
              <a:r>
                <a:rPr lang="en-US" dirty="0" smtClean="0"/>
                <a:t>6</a:t>
              </a:r>
              <a:endParaRPr lang="en-US" dirty="0"/>
            </a:p>
          </p:txBody>
        </p:sp>
        <p:sp>
          <p:nvSpPr>
            <p:cNvPr id="110" name="Chord 109"/>
            <p:cNvSpPr/>
            <p:nvPr/>
          </p:nvSpPr>
          <p:spPr>
            <a:xfrm>
              <a:off x="7662968" y="5895707"/>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Chord 110"/>
            <p:cNvSpPr/>
            <p:nvPr/>
          </p:nvSpPr>
          <p:spPr>
            <a:xfrm>
              <a:off x="6864244" y="589536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Chord 111"/>
            <p:cNvSpPr/>
            <p:nvPr/>
          </p:nvSpPr>
          <p:spPr>
            <a:xfrm>
              <a:off x="5172771" y="5771605"/>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descr=" 3"/>
          <p:cNvSpPr>
            <a:spLocks noGrp="1"/>
          </p:cNvSpPr>
          <p:nvPr>
            <p:ph type="sldNum" sz="quarter" idx="12"/>
          </p:nvPr>
        </p:nvSpPr>
        <p:spPr/>
        <p:txBody>
          <a:bodyPr/>
          <a:lstStyle/>
          <a:p>
            <a:r>
              <a:rPr lang="en-US" smtClean="0"/>
              <a:t>19</a:t>
            </a:r>
            <a:endParaRPr lang="en-US"/>
          </a:p>
        </p:txBody>
      </p:sp>
      <p:grpSp>
        <p:nvGrpSpPr>
          <p:cNvPr id="44" name="Group 43" descr=" 204"/>
          <p:cNvGrpSpPr/>
          <p:nvPr/>
        </p:nvGrpSpPr>
        <p:grpSpPr>
          <a:xfrm>
            <a:off x="4267200" y="2245056"/>
            <a:ext cx="4636331" cy="896817"/>
            <a:chOff x="4267200" y="3508256"/>
            <a:chExt cx="4636331" cy="896817"/>
          </a:xfrm>
        </p:grpSpPr>
        <p:sp>
          <p:nvSpPr>
            <p:cNvPr id="45" name="Oval 44"/>
            <p:cNvSpPr/>
            <p:nvPr/>
          </p:nvSpPr>
          <p:spPr>
            <a:xfrm>
              <a:off x="5163069" y="3636117"/>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p:cNvSpPr/>
            <p:nvPr/>
          </p:nvSpPr>
          <p:spPr>
            <a:xfrm>
              <a:off x="4732910" y="3899932"/>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47" name="Oval 46"/>
            <p:cNvSpPr/>
            <p:nvPr/>
          </p:nvSpPr>
          <p:spPr>
            <a:xfrm>
              <a:off x="4302751" y="357947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48" name="Rounded Rectangle 47"/>
            <p:cNvSpPr/>
            <p:nvPr/>
          </p:nvSpPr>
          <p:spPr>
            <a:xfrm>
              <a:off x="4267200"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857113"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426954" y="3543863"/>
              <a:ext cx="320040" cy="320462"/>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1" name="Oval 50"/>
            <p:cNvSpPr/>
            <p:nvPr/>
          </p:nvSpPr>
          <p:spPr>
            <a:xfrm>
              <a:off x="5996795"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a:t>
              </a:r>
              <a:endParaRPr lang="en-US" dirty="0">
                <a:solidFill>
                  <a:schemeClr val="tx1"/>
                </a:solidFill>
              </a:endParaRPr>
            </a:p>
          </p:txBody>
        </p:sp>
        <p:sp>
          <p:nvSpPr>
            <p:cNvPr id="52" name="Rounded Rectangle 51"/>
            <p:cNvSpPr/>
            <p:nvPr/>
          </p:nvSpPr>
          <p:spPr>
            <a:xfrm>
              <a:off x="5961244" y="3508257"/>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8512478" y="3971145"/>
              <a:ext cx="320040" cy="320462"/>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3</a:t>
              </a:r>
              <a:endParaRPr lang="en-US" dirty="0">
                <a:solidFill>
                  <a:schemeClr val="tx1"/>
                </a:solidFill>
              </a:endParaRPr>
            </a:p>
          </p:txBody>
        </p:sp>
        <p:sp>
          <p:nvSpPr>
            <p:cNvPr id="54" name="Oval 53"/>
            <p:cNvSpPr/>
            <p:nvPr/>
          </p:nvSpPr>
          <p:spPr>
            <a:xfrm>
              <a:off x="8082319" y="3550300"/>
              <a:ext cx="320040" cy="320462"/>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2</a:t>
              </a:r>
              <a:endParaRPr lang="en-US" dirty="0">
                <a:solidFill>
                  <a:schemeClr val="tx1"/>
                </a:solidFill>
              </a:endParaRPr>
            </a:p>
          </p:txBody>
        </p:sp>
        <p:sp>
          <p:nvSpPr>
            <p:cNvPr id="55" name="Oval 54"/>
            <p:cNvSpPr/>
            <p:nvPr/>
          </p:nvSpPr>
          <p:spPr>
            <a:xfrm>
              <a:off x="7652160" y="3757504"/>
              <a:ext cx="320040" cy="320462"/>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7616609" y="3508256"/>
              <a:ext cx="1286922" cy="835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a:stCxn id="48" idx="3"/>
              <a:endCxn id="52" idx="1"/>
            </p:cNvCxnSpPr>
            <p:nvPr/>
          </p:nvCxnSpPr>
          <p:spPr>
            <a:xfrm>
              <a:off x="5554122" y="3925828"/>
              <a:ext cx="407122"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52" idx="3"/>
              <a:endCxn id="56" idx="1"/>
            </p:cNvCxnSpPr>
            <p:nvPr/>
          </p:nvCxnSpPr>
          <p:spPr>
            <a:xfrm flipV="1">
              <a:off x="7248166" y="3925828"/>
              <a:ext cx="368443"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5229788" y="3601413"/>
              <a:ext cx="176499" cy="203782"/>
            </a:xfrm>
            <a:prstGeom prst="rect">
              <a:avLst/>
            </a:prstGeom>
            <a:noFill/>
          </p:spPr>
          <p:txBody>
            <a:bodyPr wrap="none" rtlCol="0">
              <a:spAutoFit/>
            </a:bodyPr>
            <a:lstStyle/>
            <a:p>
              <a:r>
                <a:rPr lang="en-US" dirty="0" smtClean="0"/>
                <a:t>3</a:t>
              </a:r>
              <a:endParaRPr lang="en-US" dirty="0"/>
            </a:p>
          </p:txBody>
        </p:sp>
        <p:sp>
          <p:nvSpPr>
            <p:cNvPr id="60" name="TextBox 59"/>
            <p:cNvSpPr txBox="1"/>
            <p:nvPr/>
          </p:nvSpPr>
          <p:spPr>
            <a:xfrm>
              <a:off x="6934056" y="3720732"/>
              <a:ext cx="176499" cy="203782"/>
            </a:xfrm>
            <a:prstGeom prst="rect">
              <a:avLst/>
            </a:prstGeom>
            <a:noFill/>
          </p:spPr>
          <p:txBody>
            <a:bodyPr wrap="none" rtlCol="0">
              <a:spAutoFit/>
            </a:bodyPr>
            <a:lstStyle/>
            <a:p>
              <a:r>
                <a:rPr lang="en-US" dirty="0" smtClean="0"/>
                <a:t>3</a:t>
              </a:r>
              <a:endParaRPr lang="en-US" dirty="0"/>
            </a:p>
          </p:txBody>
        </p:sp>
        <p:sp>
          <p:nvSpPr>
            <p:cNvPr id="61" name="TextBox 60"/>
            <p:cNvSpPr txBox="1"/>
            <p:nvPr/>
          </p:nvSpPr>
          <p:spPr>
            <a:xfrm>
              <a:off x="7721394" y="3728978"/>
              <a:ext cx="176499" cy="203782"/>
            </a:xfrm>
            <a:prstGeom prst="rect">
              <a:avLst/>
            </a:prstGeom>
            <a:noFill/>
          </p:spPr>
          <p:txBody>
            <a:bodyPr wrap="none" rtlCol="0">
              <a:spAutoFit/>
            </a:bodyPr>
            <a:lstStyle/>
            <a:p>
              <a:r>
                <a:rPr lang="en-US" dirty="0" smtClean="0"/>
                <a:t>1</a:t>
              </a:r>
              <a:endParaRPr lang="en-US" dirty="0"/>
            </a:p>
          </p:txBody>
        </p:sp>
        <p:sp>
          <p:nvSpPr>
            <p:cNvPr id="62" name="TextBox 61"/>
            <p:cNvSpPr txBox="1"/>
            <p:nvPr/>
          </p:nvSpPr>
          <p:spPr>
            <a:xfrm>
              <a:off x="5087669" y="4035741"/>
              <a:ext cx="418704" cy="369332"/>
            </a:xfrm>
            <a:prstGeom prst="rect">
              <a:avLst/>
            </a:prstGeom>
            <a:noFill/>
          </p:spPr>
          <p:txBody>
            <a:bodyPr wrap="none" rtlCol="0">
              <a:spAutoFit/>
            </a:bodyPr>
            <a:lstStyle/>
            <a:p>
              <a:r>
                <a:rPr lang="en-US" dirty="0" smtClean="0"/>
                <a:t>12</a:t>
              </a:r>
              <a:endParaRPr lang="en-US" dirty="0"/>
            </a:p>
          </p:txBody>
        </p:sp>
        <p:sp>
          <p:nvSpPr>
            <p:cNvPr id="63" name="TextBox 62"/>
            <p:cNvSpPr txBox="1"/>
            <p:nvPr/>
          </p:nvSpPr>
          <p:spPr>
            <a:xfrm>
              <a:off x="6654898" y="4021453"/>
              <a:ext cx="244959" cy="203782"/>
            </a:xfrm>
            <a:prstGeom prst="rect">
              <a:avLst/>
            </a:prstGeom>
            <a:noFill/>
          </p:spPr>
          <p:txBody>
            <a:bodyPr wrap="none" rtlCol="0">
              <a:spAutoFit/>
            </a:bodyPr>
            <a:lstStyle/>
            <a:p>
              <a:r>
                <a:rPr lang="en-US" dirty="0" smtClean="0"/>
                <a:t>10</a:t>
              </a:r>
              <a:endParaRPr lang="en-US" dirty="0"/>
            </a:p>
          </p:txBody>
        </p:sp>
        <p:sp>
          <p:nvSpPr>
            <p:cNvPr id="64" name="TextBox 63"/>
            <p:cNvSpPr txBox="1"/>
            <p:nvPr/>
          </p:nvSpPr>
          <p:spPr>
            <a:xfrm>
              <a:off x="8168191" y="4023280"/>
              <a:ext cx="244959" cy="203781"/>
            </a:xfrm>
            <a:prstGeom prst="rect">
              <a:avLst/>
            </a:prstGeom>
            <a:noFill/>
          </p:spPr>
          <p:txBody>
            <a:bodyPr wrap="none" rtlCol="0">
              <a:spAutoFit/>
            </a:bodyPr>
            <a:lstStyle/>
            <a:p>
              <a:r>
                <a:rPr lang="en-US" dirty="0" smtClean="0"/>
                <a:t>10</a:t>
              </a:r>
              <a:endParaRPr lang="en-US" dirty="0"/>
            </a:p>
          </p:txBody>
        </p:sp>
        <p:sp>
          <p:nvSpPr>
            <p:cNvPr id="65" name="TextBox 64"/>
            <p:cNvSpPr txBox="1"/>
            <p:nvPr/>
          </p:nvSpPr>
          <p:spPr>
            <a:xfrm>
              <a:off x="5587236" y="3607792"/>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6" name="TextBox 65"/>
            <p:cNvSpPr txBox="1"/>
            <p:nvPr/>
          </p:nvSpPr>
          <p:spPr>
            <a:xfrm>
              <a:off x="7238521" y="3609976"/>
              <a:ext cx="301686" cy="369332"/>
            </a:xfrm>
            <a:prstGeom prst="rect">
              <a:avLst/>
            </a:prstGeom>
            <a:noFill/>
          </p:spPr>
          <p:txBody>
            <a:bodyPr wrap="none" rtlCol="0">
              <a:spAutoFit/>
            </a:bodyPr>
            <a:lstStyle/>
            <a:p>
              <a:r>
                <a:rPr lang="en-US" dirty="0" smtClean="0">
                  <a:solidFill>
                    <a:srgbClr val="FF0000"/>
                  </a:solidFill>
                </a:rPr>
                <a:t>0</a:t>
              </a:r>
              <a:endParaRPr lang="en-US" dirty="0">
                <a:solidFill>
                  <a:srgbClr val="FF0000"/>
                </a:solidFill>
              </a:endParaRPr>
            </a:p>
          </p:txBody>
        </p:sp>
        <p:sp>
          <p:nvSpPr>
            <p:cNvPr id="67" name="Chord 66"/>
            <p:cNvSpPr/>
            <p:nvPr/>
          </p:nvSpPr>
          <p:spPr>
            <a:xfrm>
              <a:off x="7662974" y="3771330"/>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Chord 67"/>
            <p:cNvSpPr/>
            <p:nvPr/>
          </p:nvSpPr>
          <p:spPr>
            <a:xfrm>
              <a:off x="6864250" y="377098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hord 68"/>
            <p:cNvSpPr/>
            <p:nvPr/>
          </p:nvSpPr>
          <p:spPr>
            <a:xfrm>
              <a:off x="5172777" y="3647228"/>
              <a:ext cx="356215" cy="304713"/>
            </a:xfrm>
            <a:prstGeom prst="chord">
              <a:avLst>
                <a:gd name="adj1" fmla="val 6180498"/>
                <a:gd name="adj2" fmla="val 15484491"/>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descr=" 17"/>
          <p:cNvSpPr txBox="1"/>
          <p:nvPr/>
        </p:nvSpPr>
        <p:spPr>
          <a:xfrm>
            <a:off x="228600" y="2819400"/>
            <a:ext cx="2483885"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Theoretical lower bound</a:t>
            </a:r>
            <a:endParaRPr lang="en-US" dirty="0">
              <a:solidFill>
                <a:schemeClr val="accent2">
                  <a:lumMod val="40000"/>
                  <a:lumOff val="60000"/>
                </a:schemeClr>
              </a:solidFill>
            </a:endParaRPr>
          </a:p>
        </p:txBody>
      </p:sp>
      <p:sp>
        <p:nvSpPr>
          <p:cNvPr id="113" name="Rounded Rectangular Callout 112" descr=" 18"/>
          <p:cNvSpPr/>
          <p:nvPr/>
        </p:nvSpPr>
        <p:spPr>
          <a:xfrm>
            <a:off x="2895599" y="5029200"/>
            <a:ext cx="2862084" cy="381000"/>
          </a:xfrm>
          <a:prstGeom prst="wedgeRoundRectCallout">
            <a:avLst>
              <a:gd name="adj1" fmla="val 5870"/>
              <a:gd name="adj2" fmla="val 13056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Sometimes idling is better</a:t>
            </a:r>
            <a:endParaRPr lang="en-US" dirty="0"/>
          </a:p>
        </p:txBody>
      </p:sp>
      <p:sp>
        <p:nvSpPr>
          <p:cNvPr id="114" name="TextBox 113" descr=" 230"/>
          <p:cNvSpPr txBox="1"/>
          <p:nvPr/>
        </p:nvSpPr>
        <p:spPr>
          <a:xfrm>
            <a:off x="220640" y="6219124"/>
            <a:ext cx="3647089" cy="369332"/>
          </a:xfrm>
          <a:prstGeom prst="rect">
            <a:avLst/>
          </a:prstGeom>
          <a:solidFill>
            <a:schemeClr val="tx2">
              <a:lumMod val="75000"/>
            </a:schemeClr>
          </a:solidFill>
        </p:spPr>
        <p:txBody>
          <a:bodyPr wrap="none" rtlCol="0">
            <a:spAutoFit/>
          </a:bodyPr>
          <a:lstStyle/>
          <a:p>
            <a:r>
              <a:rPr lang="en-US" dirty="0" smtClean="0">
                <a:solidFill>
                  <a:schemeClr val="accent2">
                    <a:lumMod val="40000"/>
                    <a:lumOff val="60000"/>
                  </a:schemeClr>
                </a:solidFill>
              </a:rPr>
              <a:t>Best practical variant of local optimal</a:t>
            </a:r>
            <a:endParaRPr lang="en-US" dirty="0">
              <a:solidFill>
                <a:schemeClr val="accent2">
                  <a:lumMod val="40000"/>
                  <a:lumOff val="60000"/>
                </a:schemeClr>
              </a:solidFill>
            </a:endParaRPr>
          </a:p>
        </p:txBody>
      </p:sp>
    </p:spTree>
    <p:extLst>
      <p:ext uri="{BB962C8B-B14F-4D97-AF65-F5344CB8AC3E}">
        <p14:creationId xmlns:p14="http://schemas.microsoft.com/office/powerpoint/2010/main" val="9498290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Cost </a:t>
            </a:r>
            <a:r>
              <a:rPr lang="en-US" dirty="0" smtClean="0"/>
              <a:t>Savings </a:t>
            </a:r>
            <a:r>
              <a:rPr lang="en-US" dirty="0"/>
              <a:t>vs </a:t>
            </a:r>
            <a:r>
              <a:rPr lang="en-US" dirty="0" smtClean="0"/>
              <a:t>Over-provisioning</a:t>
            </a:r>
            <a:endParaRPr lang="en-US" dirty="0"/>
          </a:p>
        </p:txBody>
      </p:sp>
      <p:pic>
        <p:nvPicPr>
          <p:cNvPr id="2051" name="Picture 3" descr=" 20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52389"/>
            <a:ext cx="7703078" cy="461981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descr=" 3"/>
          <p:cNvSpPr>
            <a:spLocks noGrp="1"/>
          </p:cNvSpPr>
          <p:nvPr>
            <p:ph type="sldNum" sz="quarter" idx="12"/>
          </p:nvPr>
        </p:nvSpPr>
        <p:spPr/>
        <p:txBody>
          <a:bodyPr/>
          <a:lstStyle/>
          <a:p>
            <a:r>
              <a:rPr lang="en-US" smtClean="0"/>
              <a:t>20</a:t>
            </a:r>
            <a:endParaRPr lang="en-US"/>
          </a:p>
        </p:txBody>
      </p:sp>
    </p:spTree>
    <p:extLst>
      <p:ext uri="{BB962C8B-B14F-4D97-AF65-F5344CB8AC3E}">
        <p14:creationId xmlns:p14="http://schemas.microsoft.com/office/powerpoint/2010/main" val="35079270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Cost </a:t>
            </a:r>
            <a:r>
              <a:rPr lang="en-US" dirty="0" smtClean="0"/>
              <a:t>Savings </a:t>
            </a:r>
            <a:r>
              <a:rPr lang="en-US" dirty="0"/>
              <a:t>vs </a:t>
            </a:r>
            <a:r>
              <a:rPr lang="en-US" dirty="0" smtClean="0"/>
              <a:t>Over-provisioning</a:t>
            </a:r>
            <a:endParaRPr lang="en-US" dirty="0"/>
          </a:p>
        </p:txBody>
      </p:sp>
      <p:pic>
        <p:nvPicPr>
          <p:cNvPr id="2051" name="Picture 3" descr=" 20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52389"/>
            <a:ext cx="7703078" cy="4619811"/>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descr=" 7"/>
          <p:cNvSpPr/>
          <p:nvPr/>
        </p:nvSpPr>
        <p:spPr>
          <a:xfrm>
            <a:off x="6477000" y="990600"/>
            <a:ext cx="1905000" cy="609600"/>
          </a:xfrm>
          <a:prstGeom prst="wedgeRoundRectCallout">
            <a:avLst>
              <a:gd name="adj1" fmla="val 13643"/>
              <a:gd name="adj2" fmla="val 13107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RED-BL close to ideal savings</a:t>
            </a:r>
          </a:p>
        </p:txBody>
      </p:sp>
      <p:sp>
        <p:nvSpPr>
          <p:cNvPr id="3" name="Slide Number Placeholder 2" descr=" 3"/>
          <p:cNvSpPr>
            <a:spLocks noGrp="1"/>
          </p:cNvSpPr>
          <p:nvPr>
            <p:ph type="sldNum" sz="quarter" idx="12"/>
          </p:nvPr>
        </p:nvSpPr>
        <p:spPr/>
        <p:txBody>
          <a:bodyPr/>
          <a:lstStyle/>
          <a:p>
            <a:r>
              <a:rPr lang="en-US" smtClean="0"/>
              <a:t>20</a:t>
            </a:r>
            <a:endParaRPr lang="en-US"/>
          </a:p>
        </p:txBody>
      </p:sp>
    </p:spTree>
    <p:extLst>
      <p:ext uri="{BB962C8B-B14F-4D97-AF65-F5344CB8AC3E}">
        <p14:creationId xmlns:p14="http://schemas.microsoft.com/office/powerpoint/2010/main" val="12522510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descr=" 17"/>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8" descr=" 10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7527" y="1349171"/>
            <a:ext cx="1057152" cy="5946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7" descr=" 10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5449608"/>
            <a:ext cx="659100" cy="6591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descr=" 19"/>
          <p:cNvCxnSpPr/>
          <p:nvPr/>
        </p:nvCxnSpPr>
        <p:spPr>
          <a:xfrm>
            <a:off x="3429000" y="4069807"/>
            <a:ext cx="404162" cy="395757"/>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8" descr="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descr=" 5"/>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8" descr=" 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descr=" 35"/>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sp>
        <p:nvSpPr>
          <p:cNvPr id="18" name="Slide Number Placeholder 17" descr=" 18"/>
          <p:cNvSpPr>
            <a:spLocks noGrp="1"/>
          </p:cNvSpPr>
          <p:nvPr>
            <p:ph type="sldNum" sz="quarter" idx="12"/>
          </p:nvPr>
        </p:nvSpPr>
        <p:spPr/>
        <p:txBody>
          <a:bodyPr/>
          <a:lstStyle/>
          <a:p>
            <a:r>
              <a:rPr lang="en-US" smtClean="0"/>
              <a:t>3</a:t>
            </a:r>
            <a:endParaRPr lang="en-US"/>
          </a:p>
        </p:txBody>
      </p:sp>
      <p:sp>
        <p:nvSpPr>
          <p:cNvPr id="20" name="Cloud 19" descr=" 85"/>
          <p:cNvSpPr/>
          <p:nvPr/>
        </p:nvSpPr>
        <p:spPr>
          <a:xfrm>
            <a:off x="3657600" y="4051579"/>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6" descr=" 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2" y="2758127"/>
            <a:ext cx="1135707" cy="1135708"/>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descr=" 30"/>
          <p:cNvCxnSpPr/>
          <p:nvPr/>
        </p:nvCxnSpPr>
        <p:spPr>
          <a:xfrm flipH="1">
            <a:off x="4423023" y="3267476"/>
            <a:ext cx="1291977" cy="11701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descr=" 146"/>
          <p:cNvGrpSpPr/>
          <p:nvPr/>
        </p:nvGrpSpPr>
        <p:grpSpPr>
          <a:xfrm>
            <a:off x="3906523" y="4404121"/>
            <a:ext cx="1286563" cy="914400"/>
            <a:chOff x="3857477" y="3084862"/>
            <a:chExt cx="1286563" cy="914400"/>
          </a:xfrm>
        </p:grpSpPr>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25" name="Hexagon 24"/>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27" name="Hexagon 26"/>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35" name="Hexagon 34"/>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37" name="Hexagon 36"/>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39" name="Hexagon 38"/>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848644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Cost </a:t>
            </a:r>
            <a:r>
              <a:rPr lang="en-US" dirty="0" smtClean="0"/>
              <a:t>Savings </a:t>
            </a:r>
            <a:r>
              <a:rPr lang="en-US" dirty="0"/>
              <a:t>vs </a:t>
            </a:r>
            <a:r>
              <a:rPr lang="en-US" dirty="0" smtClean="0"/>
              <a:t>Over-provisioning</a:t>
            </a:r>
            <a:endParaRPr lang="en-US" dirty="0"/>
          </a:p>
        </p:txBody>
      </p:sp>
      <p:pic>
        <p:nvPicPr>
          <p:cNvPr id="2051" name="Picture 3" descr=" 20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52389"/>
            <a:ext cx="7703078" cy="461981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descr=" 8"/>
          <p:cNvSpPr/>
          <p:nvPr/>
        </p:nvSpPr>
        <p:spPr>
          <a:xfrm>
            <a:off x="1828800" y="1600200"/>
            <a:ext cx="1905000" cy="609600"/>
          </a:xfrm>
          <a:prstGeom prst="wedgeRoundRectCallout">
            <a:avLst>
              <a:gd name="adj1" fmla="val 114890"/>
              <a:gd name="adj2" fmla="val 1145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Falsely predicts high savings</a:t>
            </a:r>
          </a:p>
        </p:txBody>
      </p:sp>
      <p:sp>
        <p:nvSpPr>
          <p:cNvPr id="3" name="Slide Number Placeholder 2" descr=" 3"/>
          <p:cNvSpPr>
            <a:spLocks noGrp="1"/>
          </p:cNvSpPr>
          <p:nvPr>
            <p:ph type="sldNum" sz="quarter" idx="12"/>
          </p:nvPr>
        </p:nvSpPr>
        <p:spPr/>
        <p:txBody>
          <a:bodyPr/>
          <a:lstStyle/>
          <a:p>
            <a:r>
              <a:rPr lang="en-US" smtClean="0"/>
              <a:t>20</a:t>
            </a:r>
            <a:endParaRPr lang="en-US"/>
          </a:p>
        </p:txBody>
      </p:sp>
    </p:spTree>
    <p:extLst>
      <p:ext uri="{BB962C8B-B14F-4D97-AF65-F5344CB8AC3E}">
        <p14:creationId xmlns:p14="http://schemas.microsoft.com/office/powerpoint/2010/main" val="30364227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Cost </a:t>
            </a:r>
            <a:r>
              <a:rPr lang="en-US" dirty="0" smtClean="0"/>
              <a:t>Savings </a:t>
            </a:r>
            <a:r>
              <a:rPr lang="en-US" dirty="0"/>
              <a:t>vs </a:t>
            </a:r>
            <a:r>
              <a:rPr lang="en-US" dirty="0" smtClean="0"/>
              <a:t>Over-provisioning</a:t>
            </a:r>
            <a:endParaRPr lang="en-US" dirty="0"/>
          </a:p>
        </p:txBody>
      </p:sp>
      <p:pic>
        <p:nvPicPr>
          <p:cNvPr id="2051" name="Picture 3" descr=" 20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52389"/>
            <a:ext cx="7703078" cy="4619811"/>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descr=" 9"/>
          <p:cNvSpPr/>
          <p:nvPr/>
        </p:nvSpPr>
        <p:spPr>
          <a:xfrm>
            <a:off x="4038600" y="1676400"/>
            <a:ext cx="1905000" cy="609600"/>
          </a:xfrm>
          <a:prstGeom prst="wedgeRoundRectCallout">
            <a:avLst>
              <a:gd name="adj1" fmla="val 53653"/>
              <a:gd name="adj2" fmla="val 110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Actual savings 10.35% lower</a:t>
            </a:r>
          </a:p>
        </p:txBody>
      </p:sp>
      <p:sp>
        <p:nvSpPr>
          <p:cNvPr id="3" name="Slide Number Placeholder 2" descr=" 3"/>
          <p:cNvSpPr>
            <a:spLocks noGrp="1"/>
          </p:cNvSpPr>
          <p:nvPr>
            <p:ph type="sldNum" sz="quarter" idx="12"/>
          </p:nvPr>
        </p:nvSpPr>
        <p:spPr/>
        <p:txBody>
          <a:bodyPr/>
          <a:lstStyle/>
          <a:p>
            <a:r>
              <a:rPr lang="en-US" smtClean="0"/>
              <a:t>20</a:t>
            </a:r>
            <a:endParaRPr lang="en-US"/>
          </a:p>
        </p:txBody>
      </p:sp>
    </p:spTree>
    <p:extLst>
      <p:ext uri="{BB962C8B-B14F-4D97-AF65-F5344CB8AC3E}">
        <p14:creationId xmlns:p14="http://schemas.microsoft.com/office/powerpoint/2010/main" val="30508563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Cost </a:t>
            </a:r>
            <a:r>
              <a:rPr lang="en-US" dirty="0" smtClean="0"/>
              <a:t>Savings </a:t>
            </a:r>
            <a:r>
              <a:rPr lang="en-US" dirty="0"/>
              <a:t>vs </a:t>
            </a:r>
            <a:r>
              <a:rPr lang="en-US" dirty="0" smtClean="0"/>
              <a:t>Over-provisioning</a:t>
            </a:r>
            <a:endParaRPr lang="en-US" dirty="0"/>
          </a:p>
        </p:txBody>
      </p:sp>
      <p:pic>
        <p:nvPicPr>
          <p:cNvPr id="2051" name="Picture 3" descr=" 20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552389"/>
            <a:ext cx="7703078" cy="461981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descr=" 10"/>
          <p:cNvSpPr/>
          <p:nvPr/>
        </p:nvSpPr>
        <p:spPr>
          <a:xfrm>
            <a:off x="1143000" y="3048000"/>
            <a:ext cx="2362200" cy="685800"/>
          </a:xfrm>
          <a:prstGeom prst="wedgeRoundRectCallout">
            <a:avLst>
              <a:gd name="adj1" fmla="val -4771"/>
              <a:gd name="adj2" fmla="val 834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50% over provisioning =&gt; 26% Savings</a:t>
            </a:r>
          </a:p>
        </p:txBody>
      </p:sp>
      <p:sp>
        <p:nvSpPr>
          <p:cNvPr id="3" name="Slide Number Placeholder 2" descr=" 3"/>
          <p:cNvSpPr>
            <a:spLocks noGrp="1"/>
          </p:cNvSpPr>
          <p:nvPr>
            <p:ph type="sldNum" sz="quarter" idx="12"/>
          </p:nvPr>
        </p:nvSpPr>
        <p:spPr/>
        <p:txBody>
          <a:bodyPr/>
          <a:lstStyle/>
          <a:p>
            <a:r>
              <a:rPr lang="en-US" smtClean="0"/>
              <a:t>20</a:t>
            </a:r>
            <a:endParaRPr lang="en-US"/>
          </a:p>
        </p:txBody>
      </p:sp>
    </p:spTree>
    <p:extLst>
      <p:ext uri="{BB962C8B-B14F-4D97-AF65-F5344CB8AC3E}">
        <p14:creationId xmlns:p14="http://schemas.microsoft.com/office/powerpoint/2010/main" val="30535313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Electricity </a:t>
            </a:r>
            <a:r>
              <a:rPr lang="en-US" dirty="0" smtClean="0"/>
              <a:t>Cost </a:t>
            </a:r>
            <a:r>
              <a:rPr lang="en-US" dirty="0"/>
              <a:t>vs </a:t>
            </a:r>
            <a:r>
              <a:rPr lang="en-US" dirty="0" smtClean="0"/>
              <a:t>Transition </a:t>
            </a:r>
            <a:r>
              <a:rPr lang="en-US" dirty="0"/>
              <a:t>C</a:t>
            </a:r>
            <a:r>
              <a:rPr lang="en-US" dirty="0" smtClean="0"/>
              <a:t>ost</a:t>
            </a:r>
            <a:endParaRPr lang="en-US" dirty="0"/>
          </a:p>
        </p:txBody>
      </p:sp>
      <p:sp>
        <p:nvSpPr>
          <p:cNvPr id="3" name="Content Placeholder 2" descr=" 3"/>
          <p:cNvSpPr>
            <a:spLocks noGrp="1"/>
          </p:cNvSpPr>
          <p:nvPr>
            <p:ph idx="1"/>
          </p:nvPr>
        </p:nvSpPr>
        <p:spPr/>
        <p:txBody>
          <a:bodyPr/>
          <a:lstStyle/>
          <a:p>
            <a:endParaRPr lang="en-US"/>
          </a:p>
        </p:txBody>
      </p:sp>
      <p:pic>
        <p:nvPicPr>
          <p:cNvPr id="4098" name="Picture 2" descr=" 40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924800" cy="468477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8" descr=" 9"/>
          <p:cNvSpPr>
            <a:spLocks noGrp="1"/>
          </p:cNvSpPr>
          <p:nvPr>
            <p:ph type="sldNum" sz="quarter" idx="12"/>
          </p:nvPr>
        </p:nvSpPr>
        <p:spPr/>
        <p:txBody>
          <a:bodyPr/>
          <a:lstStyle/>
          <a:p>
            <a:r>
              <a:rPr lang="en-US" smtClean="0"/>
              <a:t>21</a:t>
            </a:r>
            <a:endParaRPr lang="en-US"/>
          </a:p>
        </p:txBody>
      </p:sp>
    </p:spTree>
    <p:extLst>
      <p:ext uri="{BB962C8B-B14F-4D97-AF65-F5344CB8AC3E}">
        <p14:creationId xmlns:p14="http://schemas.microsoft.com/office/powerpoint/2010/main" val="899981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Electricity </a:t>
            </a:r>
            <a:r>
              <a:rPr lang="en-US" dirty="0" smtClean="0"/>
              <a:t>Cost </a:t>
            </a:r>
            <a:r>
              <a:rPr lang="en-US" dirty="0"/>
              <a:t>vs </a:t>
            </a:r>
            <a:r>
              <a:rPr lang="en-US" dirty="0" smtClean="0"/>
              <a:t>Transition </a:t>
            </a:r>
            <a:r>
              <a:rPr lang="en-US" dirty="0"/>
              <a:t>C</a:t>
            </a:r>
            <a:r>
              <a:rPr lang="en-US" dirty="0" smtClean="0"/>
              <a:t>ost</a:t>
            </a:r>
            <a:endParaRPr lang="en-US" dirty="0"/>
          </a:p>
        </p:txBody>
      </p:sp>
      <p:sp>
        <p:nvSpPr>
          <p:cNvPr id="3" name="Content Placeholder 2" descr=" 3"/>
          <p:cNvSpPr>
            <a:spLocks noGrp="1"/>
          </p:cNvSpPr>
          <p:nvPr>
            <p:ph idx="1"/>
          </p:nvPr>
        </p:nvSpPr>
        <p:spPr/>
        <p:txBody>
          <a:bodyPr/>
          <a:lstStyle/>
          <a:p>
            <a:endParaRPr lang="en-US"/>
          </a:p>
        </p:txBody>
      </p:sp>
      <p:pic>
        <p:nvPicPr>
          <p:cNvPr id="4098" name="Picture 2" descr=" 40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924800" cy="4684779"/>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descr=" 4"/>
          <p:cNvSpPr/>
          <p:nvPr/>
        </p:nvSpPr>
        <p:spPr>
          <a:xfrm>
            <a:off x="4876800" y="4800600"/>
            <a:ext cx="3886200" cy="457200"/>
          </a:xfrm>
          <a:prstGeom prst="wedgeRoundRectCallout">
            <a:avLst>
              <a:gd name="adj1" fmla="val 46243"/>
              <a:gd name="adj2" fmla="val 1938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(De)activation overhead = energy cost</a:t>
            </a:r>
            <a:endParaRPr lang="en-US" dirty="0"/>
          </a:p>
        </p:txBody>
      </p:sp>
      <p:sp>
        <p:nvSpPr>
          <p:cNvPr id="9" name="Slide Number Placeholder 8" descr=" 9"/>
          <p:cNvSpPr>
            <a:spLocks noGrp="1"/>
          </p:cNvSpPr>
          <p:nvPr>
            <p:ph type="sldNum" sz="quarter" idx="12"/>
          </p:nvPr>
        </p:nvSpPr>
        <p:spPr/>
        <p:txBody>
          <a:bodyPr/>
          <a:lstStyle/>
          <a:p>
            <a:r>
              <a:rPr lang="en-US" smtClean="0"/>
              <a:t>21</a:t>
            </a:r>
            <a:endParaRPr lang="en-US"/>
          </a:p>
        </p:txBody>
      </p:sp>
    </p:spTree>
    <p:extLst>
      <p:ext uri="{BB962C8B-B14F-4D97-AF65-F5344CB8AC3E}">
        <p14:creationId xmlns:p14="http://schemas.microsoft.com/office/powerpoint/2010/main" val="34812963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Electricity </a:t>
            </a:r>
            <a:r>
              <a:rPr lang="en-US" dirty="0" smtClean="0"/>
              <a:t>Cost </a:t>
            </a:r>
            <a:r>
              <a:rPr lang="en-US" dirty="0"/>
              <a:t>vs </a:t>
            </a:r>
            <a:r>
              <a:rPr lang="en-US" dirty="0" smtClean="0"/>
              <a:t>Transition </a:t>
            </a:r>
            <a:r>
              <a:rPr lang="en-US" dirty="0"/>
              <a:t>C</a:t>
            </a:r>
            <a:r>
              <a:rPr lang="en-US" dirty="0" smtClean="0"/>
              <a:t>ost</a:t>
            </a:r>
            <a:endParaRPr lang="en-US" dirty="0"/>
          </a:p>
        </p:txBody>
      </p:sp>
      <p:sp>
        <p:nvSpPr>
          <p:cNvPr id="3" name="Content Placeholder 2" descr=" 3"/>
          <p:cNvSpPr>
            <a:spLocks noGrp="1"/>
          </p:cNvSpPr>
          <p:nvPr>
            <p:ph idx="1"/>
          </p:nvPr>
        </p:nvSpPr>
        <p:spPr/>
        <p:txBody>
          <a:bodyPr/>
          <a:lstStyle/>
          <a:p>
            <a:endParaRPr lang="en-US"/>
          </a:p>
        </p:txBody>
      </p:sp>
      <p:pic>
        <p:nvPicPr>
          <p:cNvPr id="4098" name="Picture 2" descr=" 40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924800" cy="4684779"/>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descr=" 4"/>
          <p:cNvSpPr/>
          <p:nvPr/>
        </p:nvSpPr>
        <p:spPr>
          <a:xfrm>
            <a:off x="4876800" y="4800600"/>
            <a:ext cx="3886200" cy="457200"/>
          </a:xfrm>
          <a:prstGeom prst="wedgeRoundRectCallout">
            <a:avLst>
              <a:gd name="adj1" fmla="val 46243"/>
              <a:gd name="adj2" fmla="val 19384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(De)activation overhead = energy cost</a:t>
            </a:r>
            <a:endParaRPr lang="en-US" dirty="0"/>
          </a:p>
        </p:txBody>
      </p:sp>
      <p:sp>
        <p:nvSpPr>
          <p:cNvPr id="7" name="Rounded Rectangular Callout 6" descr=" 5"/>
          <p:cNvSpPr/>
          <p:nvPr/>
        </p:nvSpPr>
        <p:spPr>
          <a:xfrm>
            <a:off x="2245056" y="4684594"/>
            <a:ext cx="2133600" cy="381000"/>
          </a:xfrm>
          <a:prstGeom prst="wedgeRoundRectCallout">
            <a:avLst>
              <a:gd name="adj1" fmla="val -82880"/>
              <a:gd name="adj2" fmla="val 2630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sp>
        <p:nvSpPr>
          <p:cNvPr id="9" name="Slide Number Placeholder 8" descr=" 9"/>
          <p:cNvSpPr>
            <a:spLocks noGrp="1"/>
          </p:cNvSpPr>
          <p:nvPr>
            <p:ph type="sldNum" sz="quarter" idx="12"/>
          </p:nvPr>
        </p:nvSpPr>
        <p:spPr/>
        <p:txBody>
          <a:bodyPr/>
          <a:lstStyle/>
          <a:p>
            <a:r>
              <a:rPr lang="en-US" smtClean="0"/>
              <a:t>21</a:t>
            </a:r>
            <a:endParaRPr lang="en-US"/>
          </a:p>
        </p:txBody>
      </p:sp>
    </p:spTree>
    <p:extLst>
      <p:ext uri="{BB962C8B-B14F-4D97-AF65-F5344CB8AC3E}">
        <p14:creationId xmlns:p14="http://schemas.microsoft.com/office/powerpoint/2010/main" val="329922031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Electricity </a:t>
            </a:r>
            <a:r>
              <a:rPr lang="en-US" dirty="0" smtClean="0"/>
              <a:t>Cost </a:t>
            </a:r>
            <a:r>
              <a:rPr lang="en-US" dirty="0"/>
              <a:t>vs </a:t>
            </a:r>
            <a:r>
              <a:rPr lang="en-US" dirty="0" smtClean="0"/>
              <a:t>Transition </a:t>
            </a:r>
            <a:r>
              <a:rPr lang="en-US" dirty="0"/>
              <a:t>C</a:t>
            </a:r>
            <a:r>
              <a:rPr lang="en-US" dirty="0" smtClean="0"/>
              <a:t>ost</a:t>
            </a:r>
            <a:endParaRPr lang="en-US" dirty="0"/>
          </a:p>
        </p:txBody>
      </p:sp>
      <p:sp>
        <p:nvSpPr>
          <p:cNvPr id="3" name="Content Placeholder 2" descr=" 3"/>
          <p:cNvSpPr>
            <a:spLocks noGrp="1"/>
          </p:cNvSpPr>
          <p:nvPr>
            <p:ph idx="1"/>
          </p:nvPr>
        </p:nvSpPr>
        <p:spPr/>
        <p:txBody>
          <a:bodyPr/>
          <a:lstStyle/>
          <a:p>
            <a:endParaRPr lang="en-US"/>
          </a:p>
        </p:txBody>
      </p:sp>
      <p:pic>
        <p:nvPicPr>
          <p:cNvPr id="4098" name="Picture 2" descr=" 40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924800" cy="4684779"/>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descr=" 7"/>
          <p:cNvSpPr/>
          <p:nvPr/>
        </p:nvSpPr>
        <p:spPr>
          <a:xfrm>
            <a:off x="3886200" y="1143000"/>
            <a:ext cx="2214562" cy="381000"/>
          </a:xfrm>
          <a:prstGeom prst="wedgeRoundRectCallout">
            <a:avLst>
              <a:gd name="adj1" fmla="val -55960"/>
              <a:gd name="adj2" fmla="val 34190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Gap widens rapidly</a:t>
            </a:r>
            <a:endParaRPr lang="en-US" dirty="0"/>
          </a:p>
        </p:txBody>
      </p:sp>
      <p:sp>
        <p:nvSpPr>
          <p:cNvPr id="10" name="Right Brace 9" descr=" 8"/>
          <p:cNvSpPr/>
          <p:nvPr/>
        </p:nvSpPr>
        <p:spPr>
          <a:xfrm>
            <a:off x="3581400" y="2362200"/>
            <a:ext cx="152400" cy="609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Slide Number Placeholder 8" descr=" 9"/>
          <p:cNvSpPr>
            <a:spLocks noGrp="1"/>
          </p:cNvSpPr>
          <p:nvPr>
            <p:ph type="sldNum" sz="quarter" idx="12"/>
          </p:nvPr>
        </p:nvSpPr>
        <p:spPr/>
        <p:txBody>
          <a:bodyPr/>
          <a:lstStyle/>
          <a:p>
            <a:r>
              <a:rPr lang="en-US" smtClean="0"/>
              <a:t>21</a:t>
            </a:r>
            <a:endParaRPr lang="en-US"/>
          </a:p>
        </p:txBody>
      </p:sp>
    </p:spTree>
    <p:extLst>
      <p:ext uri="{BB962C8B-B14F-4D97-AF65-F5344CB8AC3E}">
        <p14:creationId xmlns:p14="http://schemas.microsoft.com/office/powerpoint/2010/main" val="40744899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a:t>Electricity </a:t>
            </a:r>
            <a:r>
              <a:rPr lang="en-US" dirty="0" smtClean="0"/>
              <a:t>Cost </a:t>
            </a:r>
            <a:r>
              <a:rPr lang="en-US" dirty="0"/>
              <a:t>vs </a:t>
            </a:r>
            <a:r>
              <a:rPr lang="en-US" dirty="0" smtClean="0"/>
              <a:t>Transition </a:t>
            </a:r>
            <a:r>
              <a:rPr lang="en-US" dirty="0"/>
              <a:t>C</a:t>
            </a:r>
            <a:r>
              <a:rPr lang="en-US" dirty="0" smtClean="0"/>
              <a:t>ost</a:t>
            </a:r>
            <a:endParaRPr lang="en-US" dirty="0"/>
          </a:p>
        </p:txBody>
      </p:sp>
      <p:sp>
        <p:nvSpPr>
          <p:cNvPr id="3" name="Content Placeholder 2" descr=" 3"/>
          <p:cNvSpPr>
            <a:spLocks noGrp="1"/>
          </p:cNvSpPr>
          <p:nvPr>
            <p:ph idx="1"/>
          </p:nvPr>
        </p:nvSpPr>
        <p:spPr/>
        <p:txBody>
          <a:bodyPr/>
          <a:lstStyle/>
          <a:p>
            <a:endParaRPr lang="en-US"/>
          </a:p>
        </p:txBody>
      </p:sp>
      <p:pic>
        <p:nvPicPr>
          <p:cNvPr id="4098" name="Picture 2" descr=" 40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924800" cy="468477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descr=" 6"/>
          <p:cNvSpPr/>
          <p:nvPr/>
        </p:nvSpPr>
        <p:spPr>
          <a:xfrm>
            <a:off x="5257800" y="1638300"/>
            <a:ext cx="2209800" cy="342900"/>
          </a:xfrm>
          <a:prstGeom prst="wedgeRoundRectCallout">
            <a:avLst>
              <a:gd name="adj1" fmla="val 67484"/>
              <a:gd name="adj2" fmla="val 2455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Near optimal savings</a:t>
            </a:r>
            <a:endParaRPr lang="en-US" dirty="0"/>
          </a:p>
        </p:txBody>
      </p:sp>
      <p:sp>
        <p:nvSpPr>
          <p:cNvPr id="9" name="Slide Number Placeholder 8" descr=" 9"/>
          <p:cNvSpPr>
            <a:spLocks noGrp="1"/>
          </p:cNvSpPr>
          <p:nvPr>
            <p:ph type="sldNum" sz="quarter" idx="12"/>
          </p:nvPr>
        </p:nvSpPr>
        <p:spPr/>
        <p:txBody>
          <a:bodyPr/>
          <a:lstStyle/>
          <a:p>
            <a:r>
              <a:rPr lang="en-US" smtClean="0"/>
              <a:t>21</a:t>
            </a:r>
            <a:endParaRPr lang="en-US"/>
          </a:p>
        </p:txBody>
      </p:sp>
    </p:spTree>
    <p:extLst>
      <p:ext uri="{BB962C8B-B14F-4D97-AF65-F5344CB8AC3E}">
        <p14:creationId xmlns:p14="http://schemas.microsoft.com/office/powerpoint/2010/main" val="11420025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Granular (De)activation</a:t>
            </a:r>
            <a:endParaRPr lang="en-US" dirty="0"/>
          </a:p>
        </p:txBody>
      </p:sp>
      <p:pic>
        <p:nvPicPr>
          <p:cNvPr id="5122" name="Picture 2" descr=" 5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93360"/>
            <a:ext cx="7391401" cy="538364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descr=" 7"/>
          <p:cNvSpPr/>
          <p:nvPr/>
        </p:nvSpPr>
        <p:spPr>
          <a:xfrm>
            <a:off x="3657600" y="1066800"/>
            <a:ext cx="2819400" cy="685800"/>
          </a:xfrm>
          <a:prstGeom prst="wedgeRoundRectCallout">
            <a:avLst>
              <a:gd name="adj1" fmla="val -66744"/>
              <a:gd name="adj2" fmla="val 24686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Cost savings over full data center (de)activation</a:t>
            </a:r>
          </a:p>
        </p:txBody>
      </p:sp>
      <p:sp>
        <p:nvSpPr>
          <p:cNvPr id="4" name="Slide Number Placeholder 3" descr=" 4"/>
          <p:cNvSpPr>
            <a:spLocks noGrp="1"/>
          </p:cNvSpPr>
          <p:nvPr>
            <p:ph type="sldNum" sz="quarter" idx="12"/>
          </p:nvPr>
        </p:nvSpPr>
        <p:spPr/>
        <p:txBody>
          <a:bodyPr/>
          <a:lstStyle/>
          <a:p>
            <a:r>
              <a:rPr lang="en-US" smtClean="0"/>
              <a:t>22</a:t>
            </a:r>
            <a:endParaRPr lang="en-US"/>
          </a:p>
        </p:txBody>
      </p:sp>
    </p:spTree>
    <p:extLst>
      <p:ext uri="{BB962C8B-B14F-4D97-AF65-F5344CB8AC3E}">
        <p14:creationId xmlns:p14="http://schemas.microsoft.com/office/powerpoint/2010/main" val="23745596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Granular (De)activation</a:t>
            </a:r>
            <a:endParaRPr lang="en-US" dirty="0"/>
          </a:p>
        </p:txBody>
      </p:sp>
      <p:pic>
        <p:nvPicPr>
          <p:cNvPr id="5122" name="Picture 2" descr=" 5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93360"/>
            <a:ext cx="7391401" cy="538364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descr=" 5"/>
          <p:cNvSpPr/>
          <p:nvPr/>
        </p:nvSpPr>
        <p:spPr>
          <a:xfrm>
            <a:off x="6096000" y="3442280"/>
            <a:ext cx="2286000" cy="685800"/>
          </a:xfrm>
          <a:prstGeom prst="wedgeRoundRectCallout">
            <a:avLst>
              <a:gd name="adj1" fmla="val 37206"/>
              <a:gd name="adj2" fmla="val 3246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only (de)activate entire data center</a:t>
            </a:r>
          </a:p>
        </p:txBody>
      </p:sp>
      <p:sp>
        <p:nvSpPr>
          <p:cNvPr id="8" name="Rounded Rectangular Callout 7" descr=" 6"/>
          <p:cNvSpPr/>
          <p:nvPr/>
        </p:nvSpPr>
        <p:spPr>
          <a:xfrm>
            <a:off x="3048000" y="4343400"/>
            <a:ext cx="2286000" cy="685800"/>
          </a:xfrm>
          <a:prstGeom prst="wedgeRoundRectCallout">
            <a:avLst>
              <a:gd name="adj1" fmla="val 12620"/>
              <a:gd name="adj2" fmla="val -915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Can (de)activate half a data center</a:t>
            </a:r>
          </a:p>
        </p:txBody>
      </p:sp>
      <p:sp>
        <p:nvSpPr>
          <p:cNvPr id="4" name="Slide Number Placeholder 3" descr=" 4"/>
          <p:cNvSpPr>
            <a:spLocks noGrp="1"/>
          </p:cNvSpPr>
          <p:nvPr>
            <p:ph type="sldNum" sz="quarter" idx="12"/>
          </p:nvPr>
        </p:nvSpPr>
        <p:spPr/>
        <p:txBody>
          <a:bodyPr/>
          <a:lstStyle/>
          <a:p>
            <a:r>
              <a:rPr lang="en-US" smtClean="0"/>
              <a:t>22</a:t>
            </a:r>
            <a:endParaRPr lang="en-US"/>
          </a:p>
        </p:txBody>
      </p:sp>
    </p:spTree>
    <p:extLst>
      <p:ext uri="{BB962C8B-B14F-4D97-AF65-F5344CB8AC3E}">
        <p14:creationId xmlns:p14="http://schemas.microsoft.com/office/powerpoint/2010/main" val="36046456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descr=" 17"/>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8" descr=" 10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7527" y="1349171"/>
            <a:ext cx="1057152" cy="5946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7" descr=" 10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5449608"/>
            <a:ext cx="659100" cy="6591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descr=" 19"/>
          <p:cNvCxnSpPr/>
          <p:nvPr/>
        </p:nvCxnSpPr>
        <p:spPr>
          <a:xfrm>
            <a:off x="3429000" y="4069807"/>
            <a:ext cx="404162" cy="395757"/>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8" descr="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descr=" 5"/>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8" descr=" 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descr=" 35"/>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sp>
        <p:nvSpPr>
          <p:cNvPr id="18" name="Slide Number Placeholder 17" descr=" 18"/>
          <p:cNvSpPr>
            <a:spLocks noGrp="1"/>
          </p:cNvSpPr>
          <p:nvPr>
            <p:ph type="sldNum" sz="quarter" idx="12"/>
          </p:nvPr>
        </p:nvSpPr>
        <p:spPr/>
        <p:txBody>
          <a:bodyPr/>
          <a:lstStyle/>
          <a:p>
            <a:r>
              <a:rPr lang="en-US" smtClean="0"/>
              <a:t>3</a:t>
            </a:r>
            <a:endParaRPr lang="en-US"/>
          </a:p>
        </p:txBody>
      </p:sp>
      <p:sp>
        <p:nvSpPr>
          <p:cNvPr id="20" name="Cloud 19" descr=" 85"/>
          <p:cNvSpPr/>
          <p:nvPr/>
        </p:nvSpPr>
        <p:spPr>
          <a:xfrm>
            <a:off x="3657600" y="4051579"/>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6" descr=" 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2" y="2758127"/>
            <a:ext cx="1135707" cy="1135708"/>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descr=" 105"/>
          <p:cNvCxnSpPr/>
          <p:nvPr/>
        </p:nvCxnSpPr>
        <p:spPr>
          <a:xfrm>
            <a:off x="2857500" y="2665135"/>
            <a:ext cx="114300" cy="382865"/>
          </a:xfrm>
          <a:prstGeom prst="line">
            <a:avLst/>
          </a:prstGeom>
        </p:spPr>
        <p:style>
          <a:lnRef idx="1">
            <a:schemeClr val="accent1"/>
          </a:lnRef>
          <a:fillRef idx="0">
            <a:schemeClr val="accent1"/>
          </a:fillRef>
          <a:effectRef idx="0">
            <a:schemeClr val="accent1"/>
          </a:effectRef>
          <a:fontRef idx="minor">
            <a:schemeClr val="tx1"/>
          </a:fontRef>
        </p:style>
      </p:cxnSp>
      <p:sp>
        <p:nvSpPr>
          <p:cNvPr id="42" name="Cloud 41" descr=" 108"/>
          <p:cNvSpPr/>
          <p:nvPr/>
        </p:nvSpPr>
        <p:spPr>
          <a:xfrm>
            <a:off x="1828800" y="914400"/>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descr=" 30"/>
          <p:cNvCxnSpPr/>
          <p:nvPr/>
        </p:nvCxnSpPr>
        <p:spPr>
          <a:xfrm flipH="1">
            <a:off x="4423023" y="3267476"/>
            <a:ext cx="1291977" cy="117010"/>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17" descr=" 1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5112" y="306599"/>
            <a:ext cx="659100" cy="65910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descr=" 129"/>
          <p:cNvGrpSpPr/>
          <p:nvPr/>
        </p:nvGrpSpPr>
        <p:grpSpPr>
          <a:xfrm>
            <a:off x="2214218" y="1366946"/>
            <a:ext cx="1286563" cy="914400"/>
            <a:chOff x="3857477" y="3084862"/>
            <a:chExt cx="1286563" cy="914400"/>
          </a:xfrm>
        </p:grpSpPr>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45" name="Hexagon 44"/>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47" name="Hexagon 46"/>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55" name="Hexagon 54"/>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57" name="Hexagon 56"/>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59" name="Hexagon 58"/>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descr=" 146"/>
          <p:cNvGrpSpPr/>
          <p:nvPr/>
        </p:nvGrpSpPr>
        <p:grpSpPr>
          <a:xfrm>
            <a:off x="3906523" y="4404121"/>
            <a:ext cx="1286563" cy="914400"/>
            <a:chOff x="3857477" y="3084862"/>
            <a:chExt cx="1286563" cy="914400"/>
          </a:xfrm>
        </p:grpSpPr>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25" name="Hexagon 24"/>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27" name="Hexagon 26"/>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35" name="Hexagon 34"/>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37" name="Hexagon 36"/>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39" name="Hexagon 38"/>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67409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Granular (De)activation</a:t>
            </a:r>
            <a:endParaRPr lang="en-US" dirty="0"/>
          </a:p>
        </p:txBody>
      </p:sp>
      <p:pic>
        <p:nvPicPr>
          <p:cNvPr id="5122" name="Picture 2" descr=" 51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093360"/>
            <a:ext cx="7391401" cy="53836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8"/>
          <p:cNvSpPr txBox="1"/>
          <p:nvPr/>
        </p:nvSpPr>
        <p:spPr>
          <a:xfrm>
            <a:off x="4479497" y="2052935"/>
            <a:ext cx="4159087" cy="461665"/>
          </a:xfrm>
          <a:prstGeom prst="rect">
            <a:avLst/>
          </a:prstGeom>
          <a:solidFill>
            <a:schemeClr val="tx2">
              <a:lumMod val="40000"/>
              <a:lumOff val="60000"/>
            </a:schemeClr>
          </a:solidFill>
          <a:ln>
            <a:solidFill>
              <a:schemeClr val="accent1"/>
            </a:solidFill>
          </a:ln>
        </p:spPr>
        <p:txBody>
          <a:bodyPr wrap="none" rtlCol="0">
            <a:spAutoFit/>
          </a:bodyPr>
          <a:lstStyle/>
          <a:p>
            <a:r>
              <a:rPr lang="en-US" sz="2400" dirty="0">
                <a:solidFill>
                  <a:prstClr val="black"/>
                </a:solidFill>
              </a:rPr>
              <a:t>Opportunity for greater </a:t>
            </a:r>
            <a:r>
              <a:rPr lang="en-US" sz="2400" dirty="0" smtClean="0">
                <a:solidFill>
                  <a:prstClr val="black"/>
                </a:solidFill>
              </a:rPr>
              <a:t>savings</a:t>
            </a:r>
            <a:endParaRPr lang="en-US" sz="2400" dirty="0">
              <a:solidFill>
                <a:prstClr val="black"/>
              </a:solidFill>
            </a:endParaRPr>
          </a:p>
        </p:txBody>
      </p:sp>
      <p:sp>
        <p:nvSpPr>
          <p:cNvPr id="4" name="Slide Number Placeholder 3" descr=" 4"/>
          <p:cNvSpPr>
            <a:spLocks noGrp="1"/>
          </p:cNvSpPr>
          <p:nvPr>
            <p:ph type="sldNum" sz="quarter" idx="12"/>
          </p:nvPr>
        </p:nvSpPr>
        <p:spPr/>
        <p:txBody>
          <a:bodyPr/>
          <a:lstStyle/>
          <a:p>
            <a:r>
              <a:rPr lang="en-US" smtClean="0"/>
              <a:t>22</a:t>
            </a:r>
            <a:endParaRPr lang="en-US"/>
          </a:p>
        </p:txBody>
      </p:sp>
    </p:spTree>
    <p:extLst>
      <p:ext uri="{BB962C8B-B14F-4D97-AF65-F5344CB8AC3E}">
        <p14:creationId xmlns:p14="http://schemas.microsoft.com/office/powerpoint/2010/main" val="346079008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DVFS Instead of Deactivation</a:t>
            </a:r>
            <a:endParaRPr lang="en-US" dirty="0"/>
          </a:p>
        </p:txBody>
      </p:sp>
      <p:pic>
        <p:nvPicPr>
          <p:cNvPr id="6146" name="Picture 2" descr="E:\Users\Saqib Ilyas\Documents\GitHub\elsubmit\dvfs.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925" y="1676400"/>
            <a:ext cx="7381875" cy="419369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r>
              <a:rPr lang="en-US" smtClean="0"/>
              <a:t>23</a:t>
            </a:r>
            <a:endParaRPr lang="en-US"/>
          </a:p>
        </p:txBody>
      </p:sp>
    </p:spTree>
    <p:extLst>
      <p:ext uri="{BB962C8B-B14F-4D97-AF65-F5344CB8AC3E}">
        <p14:creationId xmlns:p14="http://schemas.microsoft.com/office/powerpoint/2010/main" val="13079733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Reserve Margin</a:t>
            </a:r>
            <a:endParaRPr lang="en-US" dirty="0"/>
          </a:p>
        </p:txBody>
      </p:sp>
      <p:pic>
        <p:nvPicPr>
          <p:cNvPr id="7171" name="Picture 3" descr="E:\Users\Saqib Ilyas\Documents\GitHub\elsubmit\margin.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7239000" cy="418554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r>
              <a:rPr lang="en-US" smtClean="0"/>
              <a:t>24</a:t>
            </a:r>
            <a:endParaRPr lang="en-US"/>
          </a:p>
        </p:txBody>
      </p:sp>
    </p:spTree>
    <p:extLst>
      <p:ext uri="{BB962C8B-B14F-4D97-AF65-F5344CB8AC3E}">
        <p14:creationId xmlns:p14="http://schemas.microsoft.com/office/powerpoint/2010/main" val="359194136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Summary – Case Study I</a:t>
            </a:r>
            <a:endParaRPr lang="en-US" dirty="0"/>
          </a:p>
        </p:txBody>
      </p:sp>
      <p:sp>
        <p:nvSpPr>
          <p:cNvPr id="3" name="Content Placeholder 2" descr=" 3"/>
          <p:cNvSpPr>
            <a:spLocks noGrp="1"/>
          </p:cNvSpPr>
          <p:nvPr>
            <p:ph idx="1"/>
          </p:nvPr>
        </p:nvSpPr>
        <p:spPr/>
        <p:txBody>
          <a:bodyPr/>
          <a:lstStyle/>
          <a:p>
            <a:r>
              <a:rPr lang="en-US" dirty="0" smtClean="0"/>
              <a:t>Significant cost savings are possible using RED-BL</a:t>
            </a:r>
          </a:p>
          <a:p>
            <a:pPr>
              <a:buChar char=" "/>
            </a:pPr>
            <a:r>
              <a:rPr lang="en-US" smtClean="0"/>
              <a:t>                                             </a:t>
            </a:r>
            <a:br>
              <a:rPr lang="en-US" smtClean="0"/>
            </a:br>
            <a:r>
              <a:rPr lang="en-US" smtClean="0"/>
              <a:t>                 </a:t>
            </a:r>
            <a:endParaRPr lang="en-US" dirty="0" smtClean="0"/>
          </a:p>
          <a:p>
            <a:pPr>
              <a:buChar char=" "/>
            </a:pPr>
            <a:r>
              <a:rPr lang="en-US" smtClean="0"/>
              <a:t>                                        </a:t>
            </a:r>
            <a:br>
              <a:rPr lang="en-US" smtClean="0"/>
            </a:br>
            <a:r>
              <a:rPr lang="en-US" smtClean="0"/>
              <a:t>                  </a:t>
            </a:r>
            <a:endParaRPr lang="en-US" dirty="0" smtClean="0"/>
          </a:p>
          <a:p>
            <a:pPr>
              <a:buChar char=" "/>
            </a:pPr>
            <a:r>
              <a:rPr lang="en-US" smtClean="0"/>
              <a:t>                                           </a:t>
            </a:r>
            <a:br>
              <a:rPr lang="en-US" smtClean="0"/>
            </a:br>
            <a:r>
              <a:rPr lang="en-US" smtClean="0"/>
              <a:t>      </a:t>
            </a:r>
            <a:endParaRPr lang="en-US" dirty="0" smtClean="0"/>
          </a:p>
          <a:p>
            <a:endParaRPr lang="en-US" dirty="0"/>
          </a:p>
        </p:txBody>
      </p:sp>
      <p:sp>
        <p:nvSpPr>
          <p:cNvPr id="5" name="Slide Number Placeholder 4" descr=" 5"/>
          <p:cNvSpPr>
            <a:spLocks noGrp="1"/>
          </p:cNvSpPr>
          <p:nvPr>
            <p:ph type="sldNum" sz="quarter" idx="12"/>
          </p:nvPr>
        </p:nvSpPr>
        <p:spPr/>
        <p:txBody>
          <a:bodyPr/>
          <a:lstStyle/>
          <a:p>
            <a:r>
              <a:rPr lang="en-US" smtClean="0"/>
              <a:t>25</a:t>
            </a:r>
            <a:endParaRPr lang="en-US"/>
          </a:p>
        </p:txBody>
      </p:sp>
    </p:spTree>
    <p:extLst>
      <p:ext uri="{BB962C8B-B14F-4D97-AF65-F5344CB8AC3E}">
        <p14:creationId xmlns:p14="http://schemas.microsoft.com/office/powerpoint/2010/main" val="37235986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Summary – Case Study I</a:t>
            </a:r>
            <a:endParaRPr lang="en-US" dirty="0"/>
          </a:p>
        </p:txBody>
      </p:sp>
      <p:sp>
        <p:nvSpPr>
          <p:cNvPr id="3" name="Content Placeholder 2" descr=" 3"/>
          <p:cNvSpPr>
            <a:spLocks noGrp="1"/>
          </p:cNvSpPr>
          <p:nvPr>
            <p:ph idx="1"/>
          </p:nvPr>
        </p:nvSpPr>
        <p:spPr>
          <a:xfrm>
            <a:off x="457200" y="1600200"/>
            <a:ext cx="8229600" cy="4525963"/>
          </a:xfrm>
        </p:spPr>
        <p:txBody>
          <a:bodyPr/>
          <a:lstStyle/>
          <a:p>
            <a:r>
              <a:rPr lang="en-US" dirty="0" smtClean="0"/>
              <a:t>Significant cost savings are possible using RED-BL</a:t>
            </a:r>
          </a:p>
          <a:p>
            <a:r>
              <a:rPr lang="en-US" smtClean="0">
                <a:latin typeface="Calibri"/>
              </a:rPr>
              <a:t>Finer granularity of resource (de)activation increases savings</a:t>
            </a:r>
          </a:p>
          <a:p>
            <a:pPr>
              <a:buChar char=" "/>
            </a:pPr>
            <a:r>
              <a:rPr lang="en-US" smtClean="0"/>
              <a:t>                                        </a:t>
            </a:r>
            <a:br>
              <a:rPr lang="en-US" smtClean="0"/>
            </a:br>
            <a:r>
              <a:rPr lang="en-US" smtClean="0"/>
              <a:t>                  </a:t>
            </a:r>
            <a:endParaRPr lang="en-US" dirty="0" smtClean="0"/>
          </a:p>
          <a:p>
            <a:pPr>
              <a:buChar char=" "/>
            </a:pPr>
            <a:r>
              <a:rPr lang="en-US" smtClean="0"/>
              <a:t>                                           </a:t>
            </a:r>
            <a:br>
              <a:rPr lang="en-US" smtClean="0"/>
            </a:br>
            <a:r>
              <a:rPr lang="en-US" smtClean="0"/>
              <a:t>      </a:t>
            </a:r>
            <a:endParaRPr lang="en-US" dirty="0" smtClean="0"/>
          </a:p>
          <a:p>
            <a:endParaRPr lang="en-US" dirty="0"/>
          </a:p>
        </p:txBody>
      </p:sp>
      <p:sp>
        <p:nvSpPr>
          <p:cNvPr id="5" name="Slide Number Placeholder 4" descr=" 5"/>
          <p:cNvSpPr>
            <a:spLocks noGrp="1"/>
          </p:cNvSpPr>
          <p:nvPr>
            <p:ph type="sldNum" sz="quarter" idx="12"/>
          </p:nvPr>
        </p:nvSpPr>
        <p:spPr/>
        <p:txBody>
          <a:bodyPr/>
          <a:lstStyle/>
          <a:p>
            <a:r>
              <a:rPr lang="en-US" smtClean="0"/>
              <a:t>25</a:t>
            </a:r>
            <a:endParaRPr lang="en-US"/>
          </a:p>
        </p:txBody>
      </p:sp>
    </p:spTree>
    <p:extLst>
      <p:ext uri="{BB962C8B-B14F-4D97-AF65-F5344CB8AC3E}">
        <p14:creationId xmlns:p14="http://schemas.microsoft.com/office/powerpoint/2010/main" val="19044095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Summary – Case Study I</a:t>
            </a:r>
            <a:endParaRPr lang="en-US" dirty="0"/>
          </a:p>
        </p:txBody>
      </p:sp>
      <p:sp>
        <p:nvSpPr>
          <p:cNvPr id="3" name="Content Placeholder 2" descr=" 3"/>
          <p:cNvSpPr>
            <a:spLocks noGrp="1"/>
          </p:cNvSpPr>
          <p:nvPr>
            <p:ph idx="1"/>
          </p:nvPr>
        </p:nvSpPr>
        <p:spPr>
          <a:xfrm>
            <a:off x="457200" y="1600200"/>
            <a:ext cx="8229600" cy="4525963"/>
          </a:xfrm>
        </p:spPr>
        <p:txBody>
          <a:bodyPr/>
          <a:lstStyle/>
          <a:p>
            <a:r>
              <a:rPr lang="en-US" dirty="0" smtClean="0"/>
              <a:t>Significant cost savings are possible using RED-BL</a:t>
            </a:r>
          </a:p>
          <a:p>
            <a:r>
              <a:rPr lang="en-US" smtClean="0">
                <a:latin typeface="Calibri"/>
              </a:rPr>
              <a:t>Finer granularity of resource (de)activation increases savings</a:t>
            </a:r>
          </a:p>
          <a:p>
            <a:r>
              <a:rPr lang="en-US" smtClean="0">
                <a:latin typeface="Calibri"/>
              </a:rPr>
              <a:t>Low-power mode instead of shutdown also helps considerably</a:t>
            </a:r>
          </a:p>
          <a:p>
            <a:pPr>
              <a:buChar char=" "/>
            </a:pPr>
            <a:r>
              <a:rPr lang="en-US" smtClean="0"/>
              <a:t>                                           </a:t>
            </a:r>
            <a:br>
              <a:rPr lang="en-US" smtClean="0"/>
            </a:br>
            <a:r>
              <a:rPr lang="en-US" smtClean="0"/>
              <a:t>      </a:t>
            </a:r>
            <a:endParaRPr lang="en-US" dirty="0" smtClean="0"/>
          </a:p>
          <a:p>
            <a:endParaRPr lang="en-US" dirty="0"/>
          </a:p>
        </p:txBody>
      </p:sp>
      <p:sp>
        <p:nvSpPr>
          <p:cNvPr id="5" name="Slide Number Placeholder 4" descr=" 5"/>
          <p:cNvSpPr>
            <a:spLocks noGrp="1"/>
          </p:cNvSpPr>
          <p:nvPr>
            <p:ph type="sldNum" sz="quarter" idx="12"/>
          </p:nvPr>
        </p:nvSpPr>
        <p:spPr/>
        <p:txBody>
          <a:bodyPr/>
          <a:lstStyle/>
          <a:p>
            <a:r>
              <a:rPr lang="en-US" smtClean="0"/>
              <a:t>25</a:t>
            </a:r>
            <a:endParaRPr lang="en-US"/>
          </a:p>
        </p:txBody>
      </p:sp>
    </p:spTree>
    <p:extLst>
      <p:ext uri="{BB962C8B-B14F-4D97-AF65-F5344CB8AC3E}">
        <p14:creationId xmlns:p14="http://schemas.microsoft.com/office/powerpoint/2010/main" val="39226099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Summary – Case Study I</a:t>
            </a:r>
            <a:endParaRPr lang="en-US" dirty="0"/>
          </a:p>
        </p:txBody>
      </p:sp>
      <p:sp>
        <p:nvSpPr>
          <p:cNvPr id="3" name="Content Placeholder 2" descr=" 3"/>
          <p:cNvSpPr>
            <a:spLocks noGrp="1"/>
          </p:cNvSpPr>
          <p:nvPr>
            <p:ph idx="1"/>
          </p:nvPr>
        </p:nvSpPr>
        <p:spPr>
          <a:xfrm>
            <a:off x="457200" y="1600200"/>
            <a:ext cx="8229600" cy="4525963"/>
          </a:xfrm>
        </p:spPr>
        <p:txBody>
          <a:bodyPr/>
          <a:lstStyle/>
          <a:p>
            <a:r>
              <a:rPr lang="en-US" dirty="0" smtClean="0"/>
              <a:t>Significant cost savings are possible using RED-BL</a:t>
            </a:r>
          </a:p>
          <a:p>
            <a:r>
              <a:rPr lang="en-US" smtClean="0">
                <a:latin typeface="Calibri"/>
              </a:rPr>
              <a:t>Finer granularity of resource (de)activation increases savings</a:t>
            </a:r>
          </a:p>
          <a:p>
            <a:r>
              <a:rPr lang="en-US" smtClean="0">
                <a:latin typeface="Calibri"/>
              </a:rPr>
              <a:t>Low-power mode instead of shutdown also helps considerably</a:t>
            </a:r>
          </a:p>
          <a:p>
            <a:r>
              <a:rPr lang="en-US" smtClean="0">
                <a:latin typeface="Calibri"/>
              </a:rPr>
              <a:t>Cost savings decrease sharply with reserve margin</a:t>
            </a:r>
          </a:p>
          <a:p>
            <a:endParaRPr lang="en-US" dirty="0"/>
          </a:p>
        </p:txBody>
      </p:sp>
      <p:sp>
        <p:nvSpPr>
          <p:cNvPr id="5" name="Slide Number Placeholder 4" descr=" 5"/>
          <p:cNvSpPr>
            <a:spLocks noGrp="1"/>
          </p:cNvSpPr>
          <p:nvPr>
            <p:ph type="sldNum" sz="quarter" idx="12"/>
          </p:nvPr>
        </p:nvSpPr>
        <p:spPr/>
        <p:txBody>
          <a:bodyPr/>
          <a:lstStyle/>
          <a:p>
            <a:r>
              <a:rPr lang="en-US" smtClean="0"/>
              <a:t>25</a:t>
            </a:r>
            <a:endParaRPr lang="en-US"/>
          </a:p>
        </p:txBody>
      </p:sp>
    </p:spTree>
    <p:extLst>
      <p:ext uri="{BB962C8B-B14F-4D97-AF65-F5344CB8AC3E}">
        <p14:creationId xmlns:p14="http://schemas.microsoft.com/office/powerpoint/2010/main" val="18073850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Summary – Case Study I</a:t>
            </a:r>
            <a:endParaRPr lang="en-US" dirty="0"/>
          </a:p>
        </p:txBody>
      </p:sp>
      <p:sp>
        <p:nvSpPr>
          <p:cNvPr id="3" name="Content Placeholder 2" descr=" 3"/>
          <p:cNvSpPr>
            <a:spLocks noGrp="1"/>
          </p:cNvSpPr>
          <p:nvPr>
            <p:ph idx="1"/>
          </p:nvPr>
        </p:nvSpPr>
        <p:spPr>
          <a:xfrm>
            <a:off x="457200" y="1600200"/>
            <a:ext cx="8229600" cy="4525963"/>
          </a:xfrm>
        </p:spPr>
        <p:txBody>
          <a:bodyPr/>
          <a:lstStyle/>
          <a:p>
            <a:r>
              <a:rPr lang="en-US" dirty="0" smtClean="0"/>
              <a:t>Significant cost savings are possible using RED-BL</a:t>
            </a:r>
          </a:p>
          <a:p>
            <a:r>
              <a:rPr lang="en-US" smtClean="0">
                <a:latin typeface="Calibri"/>
              </a:rPr>
              <a:t>Finer granularity of resource (de)activation increases savings</a:t>
            </a:r>
          </a:p>
          <a:p>
            <a:r>
              <a:rPr lang="en-US" smtClean="0">
                <a:latin typeface="Calibri"/>
              </a:rPr>
              <a:t>Low-power mode instead of shutdown also helps considerably</a:t>
            </a:r>
          </a:p>
          <a:p>
            <a:r>
              <a:rPr lang="en-US" smtClean="0">
                <a:latin typeface="Calibri"/>
              </a:rPr>
              <a:t>Cost savings decrease sharply with reserve margin</a:t>
            </a:r>
          </a:p>
          <a:p>
            <a:endParaRPr lang="en-US" dirty="0"/>
          </a:p>
        </p:txBody>
      </p:sp>
      <p:sp>
        <p:nvSpPr>
          <p:cNvPr id="6" name="TextBox 5" descr=" 4"/>
          <p:cNvSpPr txBox="1"/>
          <p:nvPr/>
        </p:nvSpPr>
        <p:spPr>
          <a:xfrm>
            <a:off x="685800" y="6019800"/>
            <a:ext cx="8122223" cy="461665"/>
          </a:xfrm>
          <a:prstGeom prst="rect">
            <a:avLst/>
          </a:prstGeom>
          <a:noFill/>
        </p:spPr>
        <p:txBody>
          <a:bodyPr wrap="none" rtlCol="0">
            <a:spAutoFit/>
          </a:bodyPr>
          <a:lstStyle/>
          <a:p>
            <a:r>
              <a:rPr lang="en-US" sz="2400" dirty="0" smtClean="0">
                <a:solidFill>
                  <a:srgbClr val="FF0000"/>
                </a:solidFill>
              </a:rPr>
              <a:t>Can we apply this optimization “machinery” to other networks?</a:t>
            </a:r>
            <a:endParaRPr lang="en-US" sz="2400" dirty="0">
              <a:solidFill>
                <a:srgbClr val="FF0000"/>
              </a:solidFill>
            </a:endParaRPr>
          </a:p>
        </p:txBody>
      </p:sp>
      <p:sp>
        <p:nvSpPr>
          <p:cNvPr id="5" name="Slide Number Placeholder 4" descr=" 5"/>
          <p:cNvSpPr>
            <a:spLocks noGrp="1"/>
          </p:cNvSpPr>
          <p:nvPr>
            <p:ph type="sldNum" sz="quarter" idx="12"/>
          </p:nvPr>
        </p:nvSpPr>
        <p:spPr/>
        <p:txBody>
          <a:bodyPr/>
          <a:lstStyle/>
          <a:p>
            <a:r>
              <a:rPr lang="en-US" smtClean="0"/>
              <a:t>25</a:t>
            </a:r>
            <a:endParaRPr lang="en-US"/>
          </a:p>
        </p:txBody>
      </p:sp>
    </p:spTree>
    <p:extLst>
      <p:ext uri="{BB962C8B-B14F-4D97-AF65-F5344CB8AC3E}">
        <p14:creationId xmlns:p14="http://schemas.microsoft.com/office/powerpoint/2010/main" val="32795710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centers (e.g., Facebook and Google)</a:t>
            </a:r>
          </a:p>
          <a:p>
            <a:pPr lvl="1"/>
            <a:r>
              <a:rPr lang="en-US" b="1" dirty="0" smtClean="0">
                <a:solidFill>
                  <a:srgbClr val="FF0000"/>
                </a:solidFill>
              </a:rPr>
              <a:t>Cellular networks (e.g., Sprint and Verizon)</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r>
              <a:rPr lang="en-US" smtClean="0"/>
              <a:t>26</a:t>
            </a:r>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10" name="Picture 2" descr=" 10"/>
          <p:cNvPicPr>
            <a:picLocks noChangeAspect="1" noChangeArrowheads="1"/>
          </p:cNvPicPr>
          <p:nvPr/>
        </p:nvPicPr>
        <p:blipFill>
          <a:blip r:embed="rId3" cstate="print"/>
          <a:srcRect/>
          <a:stretch>
            <a:fillRect/>
          </a:stretch>
        </p:blipFill>
        <p:spPr bwMode="auto">
          <a:xfrm flipH="1">
            <a:off x="457200" y="3200400"/>
            <a:ext cx="381000" cy="381000"/>
          </a:xfrm>
          <a:prstGeom prst="rect">
            <a:avLst/>
          </a:prstGeom>
          <a:noFill/>
        </p:spPr>
      </p:pic>
      <p:sp>
        <p:nvSpPr>
          <p:cNvPr id="3" name="Slide Number Placeholder 2" descr=" 3"/>
          <p:cNvSpPr>
            <a:spLocks noGrp="1"/>
          </p:cNvSpPr>
          <p:nvPr>
            <p:ph type="sldNum" sz="quarter" idx="12"/>
          </p:nvPr>
        </p:nvSpPr>
        <p:spPr/>
        <p:txBody>
          <a:bodyPr/>
          <a:lstStyle/>
          <a:p>
            <a:r>
              <a:rPr lang="en-US" smtClean="0"/>
              <a:t>27</a:t>
            </a:r>
            <a:endParaRPr lang="en-US"/>
          </a:p>
        </p:txBody>
      </p:sp>
      <p:sp>
        <p:nvSpPr>
          <p:cNvPr id="25" name="Content Placeholder 24"/>
          <p:cNvSpPr>
            <a:spLocks noGrp="1"/>
          </p:cNvSpPr>
          <p:nvPr>
            <p:ph idx="1"/>
          </p:nvPr>
        </p:nvSpPr>
        <p:spPr/>
        <p:txBody>
          <a:bodyPr/>
          <a:lstStyle/>
          <a:p>
            <a:endParaRPr lang="en-US"/>
          </a:p>
        </p:txBody>
      </p:sp>
    </p:spTree>
    <p:extLst>
      <p:ext uri="{BB962C8B-B14F-4D97-AF65-F5344CB8AC3E}">
        <p14:creationId xmlns:p14="http://schemas.microsoft.com/office/powerpoint/2010/main" val="4524084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descr=" 17"/>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8" descr=" 10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7527" y="1349171"/>
            <a:ext cx="1057152" cy="5946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7" descr=" 104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19400" y="5449608"/>
            <a:ext cx="659100" cy="6591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descr=" 19"/>
          <p:cNvCxnSpPr/>
          <p:nvPr/>
        </p:nvCxnSpPr>
        <p:spPr>
          <a:xfrm>
            <a:off x="3429000" y="4069807"/>
            <a:ext cx="404162" cy="395757"/>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8" descr=" 3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descr=" 5"/>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8" descr=" 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descr=" 35"/>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sp>
        <p:nvSpPr>
          <p:cNvPr id="18" name="Slide Number Placeholder 17" descr=" 18"/>
          <p:cNvSpPr>
            <a:spLocks noGrp="1"/>
          </p:cNvSpPr>
          <p:nvPr>
            <p:ph type="sldNum" sz="quarter" idx="12"/>
          </p:nvPr>
        </p:nvSpPr>
        <p:spPr/>
        <p:txBody>
          <a:bodyPr/>
          <a:lstStyle/>
          <a:p>
            <a:r>
              <a:rPr lang="en-US" smtClean="0"/>
              <a:t>3</a:t>
            </a:r>
            <a:endParaRPr lang="en-US"/>
          </a:p>
        </p:txBody>
      </p:sp>
      <p:sp>
        <p:nvSpPr>
          <p:cNvPr id="20" name="Cloud 19" descr=" 85"/>
          <p:cNvSpPr/>
          <p:nvPr/>
        </p:nvSpPr>
        <p:spPr>
          <a:xfrm>
            <a:off x="3657600" y="4051579"/>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6" descr=" 1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2" y="2758127"/>
            <a:ext cx="1135707" cy="1135708"/>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Connector 59" descr=" 105"/>
          <p:cNvCxnSpPr/>
          <p:nvPr/>
        </p:nvCxnSpPr>
        <p:spPr>
          <a:xfrm>
            <a:off x="2857500" y="2665135"/>
            <a:ext cx="114300" cy="382865"/>
          </a:xfrm>
          <a:prstGeom prst="line">
            <a:avLst/>
          </a:prstGeom>
        </p:spPr>
        <p:style>
          <a:lnRef idx="1">
            <a:schemeClr val="accent1"/>
          </a:lnRef>
          <a:fillRef idx="0">
            <a:schemeClr val="accent1"/>
          </a:fillRef>
          <a:effectRef idx="0">
            <a:schemeClr val="accent1"/>
          </a:effectRef>
          <a:fontRef idx="minor">
            <a:schemeClr val="tx1"/>
          </a:fontRef>
        </p:style>
      </p:cxnSp>
      <p:sp>
        <p:nvSpPr>
          <p:cNvPr id="42" name="Cloud 41" descr=" 108"/>
          <p:cNvSpPr/>
          <p:nvPr/>
        </p:nvSpPr>
        <p:spPr>
          <a:xfrm>
            <a:off x="1828800" y="914400"/>
            <a:ext cx="2057400" cy="1752601"/>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descr=" 30"/>
          <p:cNvCxnSpPr/>
          <p:nvPr/>
        </p:nvCxnSpPr>
        <p:spPr>
          <a:xfrm flipH="1">
            <a:off x="4423023" y="3267476"/>
            <a:ext cx="1291977" cy="117010"/>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17" descr=" 12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5112" y="306599"/>
            <a:ext cx="659100" cy="65910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descr=" 129"/>
          <p:cNvGrpSpPr/>
          <p:nvPr/>
        </p:nvGrpSpPr>
        <p:grpSpPr>
          <a:xfrm>
            <a:off x="2214218" y="1366946"/>
            <a:ext cx="1286563" cy="914400"/>
            <a:chOff x="3857477" y="3084862"/>
            <a:chExt cx="1286563" cy="914400"/>
          </a:xfrm>
        </p:grpSpPr>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45" name="Hexagon 44"/>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Hexagon 45"/>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47" name="Hexagon 46"/>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xagon 47"/>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exagon 48"/>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54" name="Pictur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55" name="Hexagon 54"/>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57" name="Hexagon 56"/>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59" name="Hexagon 58"/>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descr=" 146"/>
          <p:cNvGrpSpPr/>
          <p:nvPr/>
        </p:nvGrpSpPr>
        <p:grpSpPr>
          <a:xfrm>
            <a:off x="3906523" y="4404121"/>
            <a:ext cx="1286563" cy="914400"/>
            <a:chOff x="3857477" y="3084862"/>
            <a:chExt cx="1286563" cy="914400"/>
          </a:xfrm>
        </p:grpSpPr>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6686" y="3419128"/>
              <a:ext cx="182541" cy="173138"/>
            </a:xfrm>
            <a:prstGeom prst="rect">
              <a:avLst/>
            </a:prstGeom>
          </p:spPr>
        </p:pic>
        <p:sp>
          <p:nvSpPr>
            <p:cNvPr id="25" name="Hexagon 24"/>
            <p:cNvSpPr/>
            <p:nvPr/>
          </p:nvSpPr>
          <p:spPr>
            <a:xfrm>
              <a:off x="3857477" y="338369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Hexagon 25"/>
            <p:cNvSpPr/>
            <p:nvPr/>
          </p:nvSpPr>
          <p:spPr>
            <a:xfrm>
              <a:off x="4162426" y="32318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25000"/>
            </a:p>
          </p:txBody>
        </p:sp>
        <p:sp>
          <p:nvSpPr>
            <p:cNvPr id="27" name="Hexagon 26"/>
            <p:cNvSpPr/>
            <p:nvPr/>
          </p:nvSpPr>
          <p:spPr>
            <a:xfrm>
              <a:off x="4159126" y="353912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Hexagon 27"/>
            <p:cNvSpPr/>
            <p:nvPr/>
          </p:nvSpPr>
          <p:spPr>
            <a:xfrm>
              <a:off x="4460949" y="3389484"/>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Hexagon 28"/>
            <p:cNvSpPr/>
            <p:nvPr/>
          </p:nvSpPr>
          <p:spPr>
            <a:xfrm>
              <a:off x="4465697" y="3084862"/>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70497" y="3284058"/>
              <a:ext cx="182541" cy="173138"/>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54603" y="3578290"/>
              <a:ext cx="182541" cy="173138"/>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49805" y="3120992"/>
              <a:ext cx="182541" cy="173138"/>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9905" y="3446508"/>
              <a:ext cx="182541" cy="173138"/>
            </a:xfrm>
            <a:prstGeom prst="rect">
              <a:avLst/>
            </a:prstGeom>
          </p:spPr>
        </p:pic>
        <p:pic>
          <p:nvPicPr>
            <p:cNvPr id="34" name="Pictur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8217" y="3729807"/>
              <a:ext cx="182541" cy="173138"/>
            </a:xfrm>
            <a:prstGeom prst="rect">
              <a:avLst/>
            </a:prstGeom>
          </p:spPr>
        </p:pic>
        <p:sp>
          <p:nvSpPr>
            <p:cNvPr id="35" name="Hexagon 34"/>
            <p:cNvSpPr/>
            <p:nvPr/>
          </p:nvSpPr>
          <p:spPr>
            <a:xfrm>
              <a:off x="4457648" y="3694373"/>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1268" y="3577362"/>
              <a:ext cx="182541" cy="173138"/>
            </a:xfrm>
            <a:prstGeom prst="rect">
              <a:avLst/>
            </a:prstGeom>
          </p:spPr>
        </p:pic>
        <p:sp>
          <p:nvSpPr>
            <p:cNvPr id="37" name="Hexagon 36"/>
            <p:cNvSpPr/>
            <p:nvPr/>
          </p:nvSpPr>
          <p:spPr>
            <a:xfrm>
              <a:off x="4761307" y="3541928"/>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7483" y="3275413"/>
              <a:ext cx="182541" cy="173138"/>
            </a:xfrm>
            <a:prstGeom prst="rect">
              <a:avLst/>
            </a:prstGeom>
          </p:spPr>
        </p:pic>
        <p:sp>
          <p:nvSpPr>
            <p:cNvPr id="39" name="Hexagon 38"/>
            <p:cNvSpPr/>
            <p:nvPr/>
          </p:nvSpPr>
          <p:spPr>
            <a:xfrm>
              <a:off x="4767522" y="3239979"/>
              <a:ext cx="376518" cy="304889"/>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descr=" 20"/>
          <p:cNvSpPr txBox="1"/>
          <p:nvPr/>
        </p:nvSpPr>
        <p:spPr>
          <a:xfrm>
            <a:off x="2853817" y="2099231"/>
            <a:ext cx="6029728" cy="461665"/>
          </a:xfrm>
          <a:prstGeom prst="rect">
            <a:avLst/>
          </a:prstGeom>
          <a:solidFill>
            <a:schemeClr val="accent3">
              <a:lumMod val="50000"/>
            </a:schemeClr>
          </a:solidFill>
          <a:ln>
            <a:solidFill>
              <a:schemeClr val="tx1"/>
            </a:solidFill>
          </a:ln>
        </p:spPr>
        <p:txBody>
          <a:bodyPr wrap="none" rtlCol="0">
            <a:spAutoFit/>
          </a:bodyPr>
          <a:lstStyle/>
          <a:p>
            <a:r>
              <a:rPr lang="en-US" sz="2400" dirty="0" smtClean="0">
                <a:solidFill>
                  <a:schemeClr val="accent6">
                    <a:lumMod val="60000"/>
                    <a:lumOff val="40000"/>
                  </a:schemeClr>
                </a:solidFill>
              </a:rPr>
              <a:t>Federated networks empower communication</a:t>
            </a:r>
            <a:endParaRPr lang="en-US" sz="2400" dirty="0">
              <a:solidFill>
                <a:schemeClr val="accent6">
                  <a:lumMod val="60000"/>
                  <a:lumOff val="40000"/>
                </a:schemeClr>
              </a:solidFill>
            </a:endParaRPr>
          </a:p>
        </p:txBody>
      </p:sp>
    </p:spTree>
    <p:extLst>
      <p:ext uri="{BB962C8B-B14F-4D97-AF65-F5344CB8AC3E}">
        <p14:creationId xmlns:p14="http://schemas.microsoft.com/office/powerpoint/2010/main" val="18898375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
          </p:nvPr>
        </p:nvSpPr>
        <p:spPr/>
        <p:txBody>
          <a:bodyPr/>
          <a:lstStyle/>
          <a:p>
            <a:endParaRPr lang="en-US"/>
          </a:p>
        </p:txBody>
      </p:sp>
      <p:sp>
        <p:nvSpPr>
          <p:cNvPr id="2" name="Title 1" descr=" 2"/>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6" name="Picture 5" descr=" 4"/>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10" name="Picture 2" descr=" 10"/>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3" name="Slide Number Placeholder 2" descr=" 3"/>
          <p:cNvSpPr>
            <a:spLocks noGrp="1"/>
          </p:cNvSpPr>
          <p:nvPr>
            <p:ph type="sldNum" sz="quarter" idx="12"/>
          </p:nvPr>
        </p:nvSpPr>
        <p:spPr/>
        <p:txBody>
          <a:bodyPr/>
          <a:lstStyle/>
          <a:p>
            <a:r>
              <a:rPr lang="en-US" smtClean="0"/>
              <a:t>27</a:t>
            </a:r>
            <a:endParaRPr lang="en-US"/>
          </a:p>
        </p:txBody>
      </p:sp>
    </p:spTree>
    <p:extLst>
      <p:ext uri="{BB962C8B-B14F-4D97-AF65-F5344CB8AC3E}">
        <p14:creationId xmlns:p14="http://schemas.microsoft.com/office/powerpoint/2010/main" val="1945884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
          </p:nvPr>
        </p:nvSpPr>
        <p:spPr/>
        <p:txBody>
          <a:bodyPr/>
          <a:lstStyle/>
          <a:p>
            <a:endParaRPr lang="en-US"/>
          </a:p>
        </p:txBody>
      </p:sp>
      <p:sp>
        <p:nvSpPr>
          <p:cNvPr id="7" name="Hexagon 6" descr=" 32"/>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 2"/>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6" name="Picture 5" descr=" 4"/>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10" name="Picture 2" descr=" 10"/>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3" name="Slide Number Placeholder 2" descr=" 3"/>
          <p:cNvSpPr>
            <a:spLocks noGrp="1"/>
          </p:cNvSpPr>
          <p:nvPr>
            <p:ph type="sldNum" sz="quarter" idx="12"/>
          </p:nvPr>
        </p:nvSpPr>
        <p:spPr/>
        <p:txBody>
          <a:bodyPr/>
          <a:lstStyle/>
          <a:p>
            <a:r>
              <a:rPr lang="en-US" smtClean="0"/>
              <a:t>27</a:t>
            </a:r>
            <a:endParaRPr lang="en-US"/>
          </a:p>
        </p:txBody>
      </p:sp>
    </p:spTree>
    <p:extLst>
      <p:ext uri="{BB962C8B-B14F-4D97-AF65-F5344CB8AC3E}">
        <p14:creationId xmlns:p14="http://schemas.microsoft.com/office/powerpoint/2010/main" val="262098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
          </p:nvPr>
        </p:nvSpPr>
        <p:spPr/>
        <p:txBody>
          <a:bodyPr/>
          <a:lstStyle/>
          <a:p>
            <a:endParaRPr lang="en-US"/>
          </a:p>
        </p:txBody>
      </p:sp>
      <p:sp>
        <p:nvSpPr>
          <p:cNvPr id="7" name="Hexagon 6" descr=" 32"/>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descr=" 33"/>
          <p:cNvSpPr/>
          <p:nvPr/>
        </p:nvSpPr>
        <p:spPr>
          <a:xfrm>
            <a:off x="1493520" y="2657867"/>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descr=" 34"/>
          <p:cNvSpPr/>
          <p:nvPr/>
        </p:nvSpPr>
        <p:spPr>
          <a:xfrm>
            <a:off x="1488234" y="347132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 2"/>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6" name="Picture 5" descr=" 4"/>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9" name="Picture 3" descr=" 5"/>
          <p:cNvPicPr>
            <a:picLocks noChangeAspect="1" noChangeArrowheads="1"/>
          </p:cNvPicPr>
          <p:nvPr/>
        </p:nvPicPr>
        <p:blipFill>
          <a:blip r:embed="rId3" cstate="print"/>
          <a:srcRect/>
          <a:stretch>
            <a:fillRect/>
          </a:stretch>
        </p:blipFill>
        <p:spPr bwMode="auto">
          <a:xfrm>
            <a:off x="1752600" y="3449370"/>
            <a:ext cx="304800" cy="513030"/>
          </a:xfrm>
          <a:prstGeom prst="rect">
            <a:avLst/>
          </a:prstGeom>
          <a:noFill/>
        </p:spPr>
      </p:pic>
      <p:pic>
        <p:nvPicPr>
          <p:cNvPr id="8" name="Picture 3" descr=" 6"/>
          <p:cNvPicPr>
            <a:picLocks noChangeAspect="1" noChangeArrowheads="1"/>
          </p:cNvPicPr>
          <p:nvPr/>
        </p:nvPicPr>
        <p:blipFill>
          <a:blip r:embed="rId3" cstate="print"/>
          <a:srcRect/>
          <a:stretch>
            <a:fillRect/>
          </a:stretch>
        </p:blipFill>
        <p:spPr bwMode="auto">
          <a:xfrm>
            <a:off x="1731334" y="2611170"/>
            <a:ext cx="304800" cy="513030"/>
          </a:xfrm>
          <a:prstGeom prst="rect">
            <a:avLst/>
          </a:prstGeom>
          <a:noFill/>
        </p:spPr>
      </p:pic>
      <p:pic>
        <p:nvPicPr>
          <p:cNvPr id="10" name="Picture 2" descr=" 10"/>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3" name="Slide Number Placeholder 2" descr=" 3"/>
          <p:cNvSpPr>
            <a:spLocks noGrp="1"/>
          </p:cNvSpPr>
          <p:nvPr>
            <p:ph type="sldNum" sz="quarter" idx="12"/>
          </p:nvPr>
        </p:nvSpPr>
        <p:spPr/>
        <p:txBody>
          <a:bodyPr/>
          <a:lstStyle/>
          <a:p>
            <a:r>
              <a:rPr lang="en-US" smtClean="0"/>
              <a:t>27</a:t>
            </a:r>
            <a:endParaRPr lang="en-US"/>
          </a:p>
        </p:txBody>
      </p:sp>
    </p:spTree>
    <p:extLst>
      <p:ext uri="{BB962C8B-B14F-4D97-AF65-F5344CB8AC3E}">
        <p14:creationId xmlns:p14="http://schemas.microsoft.com/office/powerpoint/2010/main" val="12947353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
          </p:nvPr>
        </p:nvSpPr>
        <p:spPr/>
        <p:txBody>
          <a:bodyPr/>
          <a:lstStyle/>
          <a:p>
            <a:endParaRPr lang="en-US"/>
          </a:p>
        </p:txBody>
      </p:sp>
      <p:sp>
        <p:nvSpPr>
          <p:cNvPr id="7" name="Hexagon 6" descr=" 32"/>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descr=" 33"/>
          <p:cNvSpPr/>
          <p:nvPr/>
        </p:nvSpPr>
        <p:spPr>
          <a:xfrm>
            <a:off x="1493520" y="2657867"/>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descr=" 34"/>
          <p:cNvSpPr/>
          <p:nvPr/>
        </p:nvSpPr>
        <p:spPr>
          <a:xfrm>
            <a:off x="1488234" y="347132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 2"/>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6" name="Picture 5" descr=" 4"/>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9" name="Picture 3" descr=" 5"/>
          <p:cNvPicPr>
            <a:picLocks noChangeAspect="1" noChangeArrowheads="1"/>
          </p:cNvPicPr>
          <p:nvPr/>
        </p:nvPicPr>
        <p:blipFill>
          <a:blip r:embed="rId3" cstate="print"/>
          <a:srcRect/>
          <a:stretch>
            <a:fillRect/>
          </a:stretch>
        </p:blipFill>
        <p:spPr bwMode="auto">
          <a:xfrm>
            <a:off x="1752600" y="3449370"/>
            <a:ext cx="304800" cy="513030"/>
          </a:xfrm>
          <a:prstGeom prst="rect">
            <a:avLst/>
          </a:prstGeom>
          <a:noFill/>
        </p:spPr>
      </p:pic>
      <p:pic>
        <p:nvPicPr>
          <p:cNvPr id="8" name="Picture 3" descr=" 6"/>
          <p:cNvPicPr>
            <a:picLocks noChangeAspect="1" noChangeArrowheads="1"/>
          </p:cNvPicPr>
          <p:nvPr/>
        </p:nvPicPr>
        <p:blipFill>
          <a:blip r:embed="rId3" cstate="print"/>
          <a:srcRect/>
          <a:stretch>
            <a:fillRect/>
          </a:stretch>
        </p:blipFill>
        <p:spPr bwMode="auto">
          <a:xfrm>
            <a:off x="1731334" y="2611170"/>
            <a:ext cx="304800" cy="513030"/>
          </a:xfrm>
          <a:prstGeom prst="rect">
            <a:avLst/>
          </a:prstGeom>
          <a:noFill/>
        </p:spPr>
      </p:pic>
      <p:pic>
        <p:nvPicPr>
          <p:cNvPr id="10" name="Picture 2" descr=" 10"/>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13" name="Rounded Rectangle 12" descr=" 11"/>
          <p:cNvSpPr/>
          <p:nvPr/>
        </p:nvSpPr>
        <p:spPr>
          <a:xfrm>
            <a:off x="2590800" y="32766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cxnSp>
        <p:nvCxnSpPr>
          <p:cNvPr id="15" name="Straight Connector 14" descr=" 14"/>
          <p:cNvCxnSpPr/>
          <p:nvPr/>
        </p:nvCxnSpPr>
        <p:spPr>
          <a:xfrm>
            <a:off x="2036134" y="2867685"/>
            <a:ext cx="630866" cy="408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descr=" 15"/>
          <p:cNvCxnSpPr/>
          <p:nvPr/>
        </p:nvCxnSpPr>
        <p:spPr>
          <a:xfrm>
            <a:off x="1447800" y="33528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p:nvPr/>
        </p:nvCxnSpPr>
        <p:spPr>
          <a:xfrm flipV="1">
            <a:off x="2057400" y="3657600"/>
            <a:ext cx="609600" cy="225203"/>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descr=" 3"/>
          <p:cNvSpPr>
            <a:spLocks noGrp="1"/>
          </p:cNvSpPr>
          <p:nvPr>
            <p:ph type="sldNum" sz="quarter" idx="12"/>
          </p:nvPr>
        </p:nvSpPr>
        <p:spPr/>
        <p:txBody>
          <a:bodyPr/>
          <a:lstStyle/>
          <a:p>
            <a:r>
              <a:rPr lang="en-US" smtClean="0"/>
              <a:t>27</a:t>
            </a:r>
            <a:endParaRPr lang="en-US"/>
          </a:p>
        </p:txBody>
      </p:sp>
    </p:spTree>
    <p:extLst>
      <p:ext uri="{BB962C8B-B14F-4D97-AF65-F5344CB8AC3E}">
        <p14:creationId xmlns:p14="http://schemas.microsoft.com/office/powerpoint/2010/main" val="21819060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
          </p:nvPr>
        </p:nvSpPr>
        <p:spPr/>
        <p:txBody>
          <a:bodyPr/>
          <a:lstStyle/>
          <a:p>
            <a:endParaRPr lang="en-US"/>
          </a:p>
        </p:txBody>
      </p:sp>
      <p:sp>
        <p:nvSpPr>
          <p:cNvPr id="20" name="Hexagon 19" descr=" 42"/>
          <p:cNvSpPr/>
          <p:nvPr/>
        </p:nvSpPr>
        <p:spPr>
          <a:xfrm>
            <a:off x="350520" y="507235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descr=" 43"/>
          <p:cNvSpPr/>
          <p:nvPr/>
        </p:nvSpPr>
        <p:spPr>
          <a:xfrm>
            <a:off x="973758" y="4667779"/>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descr=" 44"/>
          <p:cNvSpPr/>
          <p:nvPr/>
        </p:nvSpPr>
        <p:spPr>
          <a:xfrm>
            <a:off x="968472" y="548123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descr=" 32"/>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descr=" 33"/>
          <p:cNvSpPr/>
          <p:nvPr/>
        </p:nvSpPr>
        <p:spPr>
          <a:xfrm>
            <a:off x="1493520" y="2657867"/>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descr=" 34"/>
          <p:cNvSpPr/>
          <p:nvPr/>
        </p:nvSpPr>
        <p:spPr>
          <a:xfrm>
            <a:off x="1488234" y="347132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 2"/>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6" name="Picture 5" descr=" 4"/>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9" name="Picture 3" descr=" 5"/>
          <p:cNvPicPr>
            <a:picLocks noChangeAspect="1" noChangeArrowheads="1"/>
          </p:cNvPicPr>
          <p:nvPr/>
        </p:nvPicPr>
        <p:blipFill>
          <a:blip r:embed="rId3" cstate="print"/>
          <a:srcRect/>
          <a:stretch>
            <a:fillRect/>
          </a:stretch>
        </p:blipFill>
        <p:spPr bwMode="auto">
          <a:xfrm>
            <a:off x="1752600" y="3449370"/>
            <a:ext cx="304800" cy="513030"/>
          </a:xfrm>
          <a:prstGeom prst="rect">
            <a:avLst/>
          </a:prstGeom>
          <a:noFill/>
        </p:spPr>
      </p:pic>
      <p:pic>
        <p:nvPicPr>
          <p:cNvPr id="8" name="Picture 3" descr=" 6"/>
          <p:cNvPicPr>
            <a:picLocks noChangeAspect="1" noChangeArrowheads="1"/>
          </p:cNvPicPr>
          <p:nvPr/>
        </p:nvPicPr>
        <p:blipFill>
          <a:blip r:embed="rId3" cstate="print"/>
          <a:srcRect/>
          <a:stretch>
            <a:fillRect/>
          </a:stretch>
        </p:blipFill>
        <p:spPr bwMode="auto">
          <a:xfrm>
            <a:off x="1731334" y="2611170"/>
            <a:ext cx="304800" cy="513030"/>
          </a:xfrm>
          <a:prstGeom prst="rect">
            <a:avLst/>
          </a:prstGeom>
          <a:noFill/>
        </p:spPr>
      </p:pic>
      <p:pic>
        <p:nvPicPr>
          <p:cNvPr id="17" name="Picture 3" descr=" 7"/>
          <p:cNvPicPr>
            <a:picLocks noChangeAspect="1" noChangeArrowheads="1"/>
          </p:cNvPicPr>
          <p:nvPr/>
        </p:nvPicPr>
        <p:blipFill>
          <a:blip r:embed="rId3" cstate="print"/>
          <a:srcRect/>
          <a:stretch>
            <a:fillRect/>
          </a:stretch>
        </p:blipFill>
        <p:spPr bwMode="auto">
          <a:xfrm>
            <a:off x="609600" y="5008830"/>
            <a:ext cx="304800" cy="513030"/>
          </a:xfrm>
          <a:prstGeom prst="rect">
            <a:avLst/>
          </a:prstGeom>
          <a:noFill/>
        </p:spPr>
      </p:pic>
      <p:pic>
        <p:nvPicPr>
          <p:cNvPr id="18" name="Picture 3" descr=" 8"/>
          <p:cNvPicPr>
            <a:picLocks noChangeAspect="1" noChangeArrowheads="1"/>
          </p:cNvPicPr>
          <p:nvPr/>
        </p:nvPicPr>
        <p:blipFill>
          <a:blip r:embed="rId3" cstate="print"/>
          <a:srcRect/>
          <a:stretch>
            <a:fillRect/>
          </a:stretch>
        </p:blipFill>
        <p:spPr bwMode="auto">
          <a:xfrm>
            <a:off x="1219200" y="5410200"/>
            <a:ext cx="304800" cy="513030"/>
          </a:xfrm>
          <a:prstGeom prst="rect">
            <a:avLst/>
          </a:prstGeom>
          <a:noFill/>
        </p:spPr>
      </p:pic>
      <p:pic>
        <p:nvPicPr>
          <p:cNvPr id="19" name="Picture 3" descr=" 9"/>
          <p:cNvPicPr>
            <a:picLocks noChangeAspect="1" noChangeArrowheads="1"/>
          </p:cNvPicPr>
          <p:nvPr/>
        </p:nvPicPr>
        <p:blipFill>
          <a:blip r:embed="rId3" cstate="print"/>
          <a:srcRect/>
          <a:stretch>
            <a:fillRect/>
          </a:stretch>
        </p:blipFill>
        <p:spPr bwMode="auto">
          <a:xfrm>
            <a:off x="1219200" y="4603899"/>
            <a:ext cx="304800" cy="513030"/>
          </a:xfrm>
          <a:prstGeom prst="rect">
            <a:avLst/>
          </a:prstGeom>
          <a:noFill/>
        </p:spPr>
      </p:pic>
      <p:pic>
        <p:nvPicPr>
          <p:cNvPr id="10" name="Picture 2" descr=" 10"/>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13" name="Rounded Rectangle 12" descr=" 11"/>
          <p:cNvSpPr/>
          <p:nvPr/>
        </p:nvSpPr>
        <p:spPr>
          <a:xfrm>
            <a:off x="2590800" y="32766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23" name="Rounded Rectangle 22" descr=" 12"/>
          <p:cNvSpPr/>
          <p:nvPr/>
        </p:nvSpPr>
        <p:spPr>
          <a:xfrm>
            <a:off x="2514600" y="52578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cxnSp>
        <p:nvCxnSpPr>
          <p:cNvPr id="15" name="Straight Connector 14" descr=" 14"/>
          <p:cNvCxnSpPr/>
          <p:nvPr/>
        </p:nvCxnSpPr>
        <p:spPr>
          <a:xfrm>
            <a:off x="2036134" y="2867685"/>
            <a:ext cx="630866" cy="408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descr=" 15"/>
          <p:cNvCxnSpPr/>
          <p:nvPr/>
        </p:nvCxnSpPr>
        <p:spPr>
          <a:xfrm>
            <a:off x="1447800" y="33528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p:nvPr/>
        </p:nvCxnSpPr>
        <p:spPr>
          <a:xfrm flipV="1">
            <a:off x="2057400" y="3657600"/>
            <a:ext cx="609600" cy="225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descr=" 18"/>
          <p:cNvCxnSpPr/>
          <p:nvPr/>
        </p:nvCxnSpPr>
        <p:spPr>
          <a:xfrm>
            <a:off x="1524000" y="4860414"/>
            <a:ext cx="990600" cy="43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descr=" 19"/>
          <p:cNvCxnSpPr/>
          <p:nvPr/>
        </p:nvCxnSpPr>
        <p:spPr>
          <a:xfrm>
            <a:off x="914400" y="5293296"/>
            <a:ext cx="1600200" cy="155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descr=" 20"/>
          <p:cNvCxnSpPr/>
          <p:nvPr/>
        </p:nvCxnSpPr>
        <p:spPr>
          <a:xfrm flipV="1">
            <a:off x="1524000" y="5638800"/>
            <a:ext cx="990600" cy="253916"/>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descr=" 3"/>
          <p:cNvSpPr>
            <a:spLocks noGrp="1"/>
          </p:cNvSpPr>
          <p:nvPr>
            <p:ph type="sldNum" sz="quarter" idx="12"/>
          </p:nvPr>
        </p:nvSpPr>
        <p:spPr/>
        <p:txBody>
          <a:bodyPr/>
          <a:lstStyle/>
          <a:p>
            <a:r>
              <a:rPr lang="en-US" smtClean="0"/>
              <a:t>27</a:t>
            </a:r>
            <a:endParaRPr lang="en-US"/>
          </a:p>
        </p:txBody>
      </p:sp>
    </p:spTree>
    <p:extLst>
      <p:ext uri="{BB962C8B-B14F-4D97-AF65-F5344CB8AC3E}">
        <p14:creationId xmlns:p14="http://schemas.microsoft.com/office/powerpoint/2010/main" val="7347096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
          </p:nvPr>
        </p:nvSpPr>
        <p:spPr/>
        <p:txBody>
          <a:bodyPr/>
          <a:lstStyle/>
          <a:p>
            <a:endParaRPr lang="en-US"/>
          </a:p>
        </p:txBody>
      </p:sp>
      <p:sp>
        <p:nvSpPr>
          <p:cNvPr id="20" name="Hexagon 19" descr=" 42"/>
          <p:cNvSpPr/>
          <p:nvPr/>
        </p:nvSpPr>
        <p:spPr>
          <a:xfrm>
            <a:off x="350520" y="507235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descr=" 43"/>
          <p:cNvSpPr/>
          <p:nvPr/>
        </p:nvSpPr>
        <p:spPr>
          <a:xfrm>
            <a:off x="973758" y="4667779"/>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descr=" 44"/>
          <p:cNvSpPr/>
          <p:nvPr/>
        </p:nvSpPr>
        <p:spPr>
          <a:xfrm>
            <a:off x="968472" y="548123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descr=" 32"/>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descr=" 33"/>
          <p:cNvSpPr/>
          <p:nvPr/>
        </p:nvSpPr>
        <p:spPr>
          <a:xfrm>
            <a:off x="1493520" y="2657867"/>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descr=" 34"/>
          <p:cNvSpPr/>
          <p:nvPr/>
        </p:nvSpPr>
        <p:spPr>
          <a:xfrm>
            <a:off x="1488234" y="347132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 2"/>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6" name="Picture 5" descr=" 4"/>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9" name="Picture 3" descr=" 5"/>
          <p:cNvPicPr>
            <a:picLocks noChangeAspect="1" noChangeArrowheads="1"/>
          </p:cNvPicPr>
          <p:nvPr/>
        </p:nvPicPr>
        <p:blipFill>
          <a:blip r:embed="rId3" cstate="print"/>
          <a:srcRect/>
          <a:stretch>
            <a:fillRect/>
          </a:stretch>
        </p:blipFill>
        <p:spPr bwMode="auto">
          <a:xfrm>
            <a:off x="1752600" y="3449370"/>
            <a:ext cx="304800" cy="513030"/>
          </a:xfrm>
          <a:prstGeom prst="rect">
            <a:avLst/>
          </a:prstGeom>
          <a:noFill/>
        </p:spPr>
      </p:pic>
      <p:pic>
        <p:nvPicPr>
          <p:cNvPr id="8" name="Picture 3" descr=" 6"/>
          <p:cNvPicPr>
            <a:picLocks noChangeAspect="1" noChangeArrowheads="1"/>
          </p:cNvPicPr>
          <p:nvPr/>
        </p:nvPicPr>
        <p:blipFill>
          <a:blip r:embed="rId3" cstate="print"/>
          <a:srcRect/>
          <a:stretch>
            <a:fillRect/>
          </a:stretch>
        </p:blipFill>
        <p:spPr bwMode="auto">
          <a:xfrm>
            <a:off x="1731334" y="2611170"/>
            <a:ext cx="304800" cy="513030"/>
          </a:xfrm>
          <a:prstGeom prst="rect">
            <a:avLst/>
          </a:prstGeom>
          <a:noFill/>
        </p:spPr>
      </p:pic>
      <p:pic>
        <p:nvPicPr>
          <p:cNvPr id="17" name="Picture 3" descr=" 7"/>
          <p:cNvPicPr>
            <a:picLocks noChangeAspect="1" noChangeArrowheads="1"/>
          </p:cNvPicPr>
          <p:nvPr/>
        </p:nvPicPr>
        <p:blipFill>
          <a:blip r:embed="rId3" cstate="print"/>
          <a:srcRect/>
          <a:stretch>
            <a:fillRect/>
          </a:stretch>
        </p:blipFill>
        <p:spPr bwMode="auto">
          <a:xfrm>
            <a:off x="609600" y="5008830"/>
            <a:ext cx="304800" cy="513030"/>
          </a:xfrm>
          <a:prstGeom prst="rect">
            <a:avLst/>
          </a:prstGeom>
          <a:noFill/>
        </p:spPr>
      </p:pic>
      <p:pic>
        <p:nvPicPr>
          <p:cNvPr id="18" name="Picture 3" descr=" 8"/>
          <p:cNvPicPr>
            <a:picLocks noChangeAspect="1" noChangeArrowheads="1"/>
          </p:cNvPicPr>
          <p:nvPr/>
        </p:nvPicPr>
        <p:blipFill>
          <a:blip r:embed="rId3" cstate="print"/>
          <a:srcRect/>
          <a:stretch>
            <a:fillRect/>
          </a:stretch>
        </p:blipFill>
        <p:spPr bwMode="auto">
          <a:xfrm>
            <a:off x="1219200" y="5410200"/>
            <a:ext cx="304800" cy="513030"/>
          </a:xfrm>
          <a:prstGeom prst="rect">
            <a:avLst/>
          </a:prstGeom>
          <a:noFill/>
        </p:spPr>
      </p:pic>
      <p:pic>
        <p:nvPicPr>
          <p:cNvPr id="19" name="Picture 3" descr=" 9"/>
          <p:cNvPicPr>
            <a:picLocks noChangeAspect="1" noChangeArrowheads="1"/>
          </p:cNvPicPr>
          <p:nvPr/>
        </p:nvPicPr>
        <p:blipFill>
          <a:blip r:embed="rId3" cstate="print"/>
          <a:srcRect/>
          <a:stretch>
            <a:fillRect/>
          </a:stretch>
        </p:blipFill>
        <p:spPr bwMode="auto">
          <a:xfrm>
            <a:off x="1219200" y="4603899"/>
            <a:ext cx="304800" cy="513030"/>
          </a:xfrm>
          <a:prstGeom prst="rect">
            <a:avLst/>
          </a:prstGeom>
          <a:noFill/>
        </p:spPr>
      </p:pic>
      <p:pic>
        <p:nvPicPr>
          <p:cNvPr id="10" name="Picture 2" descr=" 10"/>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13" name="Rounded Rectangle 12" descr=" 11"/>
          <p:cNvSpPr/>
          <p:nvPr/>
        </p:nvSpPr>
        <p:spPr>
          <a:xfrm>
            <a:off x="2590800" y="32766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23" name="Rounded Rectangle 22" descr=" 12"/>
          <p:cNvSpPr/>
          <p:nvPr/>
        </p:nvSpPr>
        <p:spPr>
          <a:xfrm>
            <a:off x="2514600" y="52578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30" name="Rounded Rectangle 29" descr=" 13"/>
          <p:cNvSpPr/>
          <p:nvPr/>
        </p:nvSpPr>
        <p:spPr>
          <a:xfrm>
            <a:off x="3352800" y="4267200"/>
            <a:ext cx="6858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MSC</a:t>
            </a:r>
            <a:endParaRPr lang="en-US" dirty="0"/>
          </a:p>
        </p:txBody>
      </p:sp>
      <p:cxnSp>
        <p:nvCxnSpPr>
          <p:cNvPr id="15" name="Straight Connector 14" descr=" 14"/>
          <p:cNvCxnSpPr/>
          <p:nvPr/>
        </p:nvCxnSpPr>
        <p:spPr>
          <a:xfrm>
            <a:off x="2036134" y="2867685"/>
            <a:ext cx="630866" cy="408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descr=" 15"/>
          <p:cNvCxnSpPr/>
          <p:nvPr/>
        </p:nvCxnSpPr>
        <p:spPr>
          <a:xfrm>
            <a:off x="1447800" y="33528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p:nvPr/>
        </p:nvCxnSpPr>
        <p:spPr>
          <a:xfrm flipV="1">
            <a:off x="2057400" y="3657600"/>
            <a:ext cx="609600" cy="225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descr=" 17"/>
          <p:cNvCxnSpPr/>
          <p:nvPr/>
        </p:nvCxnSpPr>
        <p:spPr>
          <a:xfrm>
            <a:off x="3276600" y="3467100"/>
            <a:ext cx="41910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descr=" 18"/>
          <p:cNvCxnSpPr/>
          <p:nvPr/>
        </p:nvCxnSpPr>
        <p:spPr>
          <a:xfrm>
            <a:off x="1524000" y="4860414"/>
            <a:ext cx="990600" cy="43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descr=" 19"/>
          <p:cNvCxnSpPr/>
          <p:nvPr/>
        </p:nvCxnSpPr>
        <p:spPr>
          <a:xfrm>
            <a:off x="914400" y="5293296"/>
            <a:ext cx="1600200" cy="155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descr=" 20"/>
          <p:cNvCxnSpPr/>
          <p:nvPr/>
        </p:nvCxnSpPr>
        <p:spPr>
          <a:xfrm flipV="1">
            <a:off x="1524000" y="5638800"/>
            <a:ext cx="99060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descr=" 21"/>
          <p:cNvCxnSpPr/>
          <p:nvPr/>
        </p:nvCxnSpPr>
        <p:spPr>
          <a:xfrm flipV="1">
            <a:off x="3200400" y="4648200"/>
            <a:ext cx="495300" cy="80010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descr=" 3"/>
          <p:cNvSpPr>
            <a:spLocks noGrp="1"/>
          </p:cNvSpPr>
          <p:nvPr>
            <p:ph type="sldNum" sz="quarter" idx="12"/>
          </p:nvPr>
        </p:nvSpPr>
        <p:spPr/>
        <p:txBody>
          <a:bodyPr/>
          <a:lstStyle/>
          <a:p>
            <a:r>
              <a:rPr lang="en-US" smtClean="0"/>
              <a:t>27</a:t>
            </a:r>
            <a:endParaRPr lang="en-US"/>
          </a:p>
        </p:txBody>
      </p:sp>
    </p:spTree>
    <p:extLst>
      <p:ext uri="{BB962C8B-B14F-4D97-AF65-F5344CB8AC3E}">
        <p14:creationId xmlns:p14="http://schemas.microsoft.com/office/powerpoint/2010/main" val="42144952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
          </p:nvPr>
        </p:nvSpPr>
        <p:spPr/>
        <p:txBody>
          <a:bodyPr/>
          <a:lstStyle/>
          <a:p>
            <a:endParaRPr lang="en-US"/>
          </a:p>
        </p:txBody>
      </p:sp>
      <p:sp>
        <p:nvSpPr>
          <p:cNvPr id="20" name="Hexagon 19" descr=" 42"/>
          <p:cNvSpPr/>
          <p:nvPr/>
        </p:nvSpPr>
        <p:spPr>
          <a:xfrm>
            <a:off x="350520" y="507235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Hexagon 20" descr=" 43"/>
          <p:cNvSpPr/>
          <p:nvPr/>
        </p:nvSpPr>
        <p:spPr>
          <a:xfrm>
            <a:off x="973758" y="4667779"/>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Hexagon 21" descr=" 44"/>
          <p:cNvSpPr/>
          <p:nvPr/>
        </p:nvSpPr>
        <p:spPr>
          <a:xfrm>
            <a:off x="968472" y="5481235"/>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descr=" 32"/>
          <p:cNvSpPr/>
          <p:nvPr/>
        </p:nvSpPr>
        <p:spPr>
          <a:xfrm>
            <a:off x="870282" y="306244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Hexagon 10" descr=" 33"/>
          <p:cNvSpPr/>
          <p:nvPr/>
        </p:nvSpPr>
        <p:spPr>
          <a:xfrm>
            <a:off x="1493520" y="2657867"/>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Hexagon 11" descr=" 34"/>
          <p:cNvSpPr/>
          <p:nvPr/>
        </p:nvSpPr>
        <p:spPr>
          <a:xfrm>
            <a:off x="1488234" y="3471323"/>
            <a:ext cx="822960" cy="822960"/>
          </a:xfrm>
          <a:prstGeom prst="hexagon">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descr=" 2"/>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6" name="Picture 5" descr=" 4"/>
          <p:cNvPicPr>
            <a:picLocks noChangeAspect="1" noChangeArrowheads="1"/>
          </p:cNvPicPr>
          <p:nvPr/>
        </p:nvPicPr>
        <p:blipFill>
          <a:blip r:embed="rId3" cstate="print"/>
          <a:srcRect/>
          <a:stretch>
            <a:fillRect/>
          </a:stretch>
        </p:blipFill>
        <p:spPr bwMode="auto">
          <a:xfrm>
            <a:off x="1143000" y="2971800"/>
            <a:ext cx="304800" cy="513030"/>
          </a:xfrm>
          <a:prstGeom prst="rect">
            <a:avLst/>
          </a:prstGeom>
          <a:noFill/>
        </p:spPr>
      </p:pic>
      <p:pic>
        <p:nvPicPr>
          <p:cNvPr id="9" name="Picture 3" descr=" 5"/>
          <p:cNvPicPr>
            <a:picLocks noChangeAspect="1" noChangeArrowheads="1"/>
          </p:cNvPicPr>
          <p:nvPr/>
        </p:nvPicPr>
        <p:blipFill>
          <a:blip r:embed="rId3" cstate="print"/>
          <a:srcRect/>
          <a:stretch>
            <a:fillRect/>
          </a:stretch>
        </p:blipFill>
        <p:spPr bwMode="auto">
          <a:xfrm>
            <a:off x="1752600" y="3449370"/>
            <a:ext cx="304800" cy="513030"/>
          </a:xfrm>
          <a:prstGeom prst="rect">
            <a:avLst/>
          </a:prstGeom>
          <a:noFill/>
        </p:spPr>
      </p:pic>
      <p:pic>
        <p:nvPicPr>
          <p:cNvPr id="8" name="Picture 3" descr=" 6"/>
          <p:cNvPicPr>
            <a:picLocks noChangeAspect="1" noChangeArrowheads="1"/>
          </p:cNvPicPr>
          <p:nvPr/>
        </p:nvPicPr>
        <p:blipFill>
          <a:blip r:embed="rId3" cstate="print"/>
          <a:srcRect/>
          <a:stretch>
            <a:fillRect/>
          </a:stretch>
        </p:blipFill>
        <p:spPr bwMode="auto">
          <a:xfrm>
            <a:off x="1731334" y="2611170"/>
            <a:ext cx="304800" cy="513030"/>
          </a:xfrm>
          <a:prstGeom prst="rect">
            <a:avLst/>
          </a:prstGeom>
          <a:noFill/>
        </p:spPr>
      </p:pic>
      <p:pic>
        <p:nvPicPr>
          <p:cNvPr id="17" name="Picture 3" descr=" 7"/>
          <p:cNvPicPr>
            <a:picLocks noChangeAspect="1" noChangeArrowheads="1"/>
          </p:cNvPicPr>
          <p:nvPr/>
        </p:nvPicPr>
        <p:blipFill>
          <a:blip r:embed="rId3" cstate="print"/>
          <a:srcRect/>
          <a:stretch>
            <a:fillRect/>
          </a:stretch>
        </p:blipFill>
        <p:spPr bwMode="auto">
          <a:xfrm>
            <a:off x="609600" y="5008830"/>
            <a:ext cx="304800" cy="513030"/>
          </a:xfrm>
          <a:prstGeom prst="rect">
            <a:avLst/>
          </a:prstGeom>
          <a:noFill/>
        </p:spPr>
      </p:pic>
      <p:pic>
        <p:nvPicPr>
          <p:cNvPr id="18" name="Picture 3" descr=" 8"/>
          <p:cNvPicPr>
            <a:picLocks noChangeAspect="1" noChangeArrowheads="1"/>
          </p:cNvPicPr>
          <p:nvPr/>
        </p:nvPicPr>
        <p:blipFill>
          <a:blip r:embed="rId3" cstate="print"/>
          <a:srcRect/>
          <a:stretch>
            <a:fillRect/>
          </a:stretch>
        </p:blipFill>
        <p:spPr bwMode="auto">
          <a:xfrm>
            <a:off x="1219200" y="5410200"/>
            <a:ext cx="304800" cy="513030"/>
          </a:xfrm>
          <a:prstGeom prst="rect">
            <a:avLst/>
          </a:prstGeom>
          <a:noFill/>
        </p:spPr>
      </p:pic>
      <p:pic>
        <p:nvPicPr>
          <p:cNvPr id="19" name="Picture 3" descr=" 9"/>
          <p:cNvPicPr>
            <a:picLocks noChangeAspect="1" noChangeArrowheads="1"/>
          </p:cNvPicPr>
          <p:nvPr/>
        </p:nvPicPr>
        <p:blipFill>
          <a:blip r:embed="rId3" cstate="print"/>
          <a:srcRect/>
          <a:stretch>
            <a:fillRect/>
          </a:stretch>
        </p:blipFill>
        <p:spPr bwMode="auto">
          <a:xfrm>
            <a:off x="1219200" y="4603899"/>
            <a:ext cx="304800" cy="513030"/>
          </a:xfrm>
          <a:prstGeom prst="rect">
            <a:avLst/>
          </a:prstGeom>
          <a:noFill/>
        </p:spPr>
      </p:pic>
      <p:pic>
        <p:nvPicPr>
          <p:cNvPr id="10" name="Picture 2" descr=" 10"/>
          <p:cNvPicPr>
            <a:picLocks noChangeAspect="1" noChangeArrowheads="1"/>
          </p:cNvPicPr>
          <p:nvPr/>
        </p:nvPicPr>
        <p:blipFill>
          <a:blip r:embed="rId4" cstate="print"/>
          <a:srcRect/>
          <a:stretch>
            <a:fillRect/>
          </a:stretch>
        </p:blipFill>
        <p:spPr bwMode="auto">
          <a:xfrm flipH="1">
            <a:off x="457200" y="3200400"/>
            <a:ext cx="381000" cy="381000"/>
          </a:xfrm>
          <a:prstGeom prst="rect">
            <a:avLst/>
          </a:prstGeom>
          <a:noFill/>
        </p:spPr>
      </p:pic>
      <p:sp>
        <p:nvSpPr>
          <p:cNvPr id="13" name="Rounded Rectangle 12" descr=" 11"/>
          <p:cNvSpPr/>
          <p:nvPr/>
        </p:nvSpPr>
        <p:spPr>
          <a:xfrm>
            <a:off x="2590800" y="32766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23" name="Rounded Rectangle 22" descr=" 12"/>
          <p:cNvSpPr/>
          <p:nvPr/>
        </p:nvSpPr>
        <p:spPr>
          <a:xfrm>
            <a:off x="2514600" y="5257800"/>
            <a:ext cx="685800" cy="381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BSC</a:t>
            </a:r>
            <a:endParaRPr lang="en-US" dirty="0"/>
          </a:p>
        </p:txBody>
      </p:sp>
      <p:sp>
        <p:nvSpPr>
          <p:cNvPr id="30" name="Rounded Rectangle 29" descr=" 13"/>
          <p:cNvSpPr/>
          <p:nvPr/>
        </p:nvSpPr>
        <p:spPr>
          <a:xfrm>
            <a:off x="3352800" y="4267200"/>
            <a:ext cx="685800" cy="3810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MSC</a:t>
            </a:r>
            <a:endParaRPr lang="en-US" dirty="0"/>
          </a:p>
        </p:txBody>
      </p:sp>
      <p:cxnSp>
        <p:nvCxnSpPr>
          <p:cNvPr id="15" name="Straight Connector 14" descr=" 14"/>
          <p:cNvCxnSpPr/>
          <p:nvPr/>
        </p:nvCxnSpPr>
        <p:spPr>
          <a:xfrm>
            <a:off x="2036134" y="2867685"/>
            <a:ext cx="630866" cy="4089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descr=" 15"/>
          <p:cNvCxnSpPr/>
          <p:nvPr/>
        </p:nvCxnSpPr>
        <p:spPr>
          <a:xfrm>
            <a:off x="1447800" y="33528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p:nvPr/>
        </p:nvCxnSpPr>
        <p:spPr>
          <a:xfrm flipV="1">
            <a:off x="2057400" y="3657600"/>
            <a:ext cx="609600" cy="22520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descr=" 17"/>
          <p:cNvCxnSpPr/>
          <p:nvPr/>
        </p:nvCxnSpPr>
        <p:spPr>
          <a:xfrm>
            <a:off x="3276600" y="3467100"/>
            <a:ext cx="419100" cy="800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descr=" 18"/>
          <p:cNvCxnSpPr/>
          <p:nvPr/>
        </p:nvCxnSpPr>
        <p:spPr>
          <a:xfrm>
            <a:off x="1524000" y="4860414"/>
            <a:ext cx="990600" cy="432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descr=" 19"/>
          <p:cNvCxnSpPr/>
          <p:nvPr/>
        </p:nvCxnSpPr>
        <p:spPr>
          <a:xfrm>
            <a:off x="914400" y="5293296"/>
            <a:ext cx="1600200" cy="155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descr=" 20"/>
          <p:cNvCxnSpPr/>
          <p:nvPr/>
        </p:nvCxnSpPr>
        <p:spPr>
          <a:xfrm flipV="1">
            <a:off x="1524000" y="5638800"/>
            <a:ext cx="990600" cy="2539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descr=" 21"/>
          <p:cNvCxnSpPr/>
          <p:nvPr/>
        </p:nvCxnSpPr>
        <p:spPr>
          <a:xfrm flipV="1">
            <a:off x="3200400" y="4648200"/>
            <a:ext cx="495300" cy="8001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ounded Rectangular Callout 30" descr=" 22"/>
          <p:cNvSpPr/>
          <p:nvPr/>
        </p:nvSpPr>
        <p:spPr>
          <a:xfrm>
            <a:off x="2200689" y="1447800"/>
            <a:ext cx="2209800" cy="609600"/>
          </a:xfrm>
          <a:prstGeom prst="wedgeRoundRectCallout">
            <a:avLst>
              <a:gd name="adj1" fmla="val -64848"/>
              <a:gd name="adj2" fmla="val 1464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15%-80% of total power consumption</a:t>
            </a:r>
            <a:endParaRPr lang="en-US" dirty="0"/>
          </a:p>
        </p:txBody>
      </p:sp>
      <p:sp>
        <p:nvSpPr>
          <p:cNvPr id="3" name="Slide Number Placeholder 2" descr=" 3"/>
          <p:cNvSpPr>
            <a:spLocks noGrp="1"/>
          </p:cNvSpPr>
          <p:nvPr>
            <p:ph type="sldNum" sz="quarter" idx="12"/>
          </p:nvPr>
        </p:nvSpPr>
        <p:spPr/>
        <p:txBody>
          <a:bodyPr/>
          <a:lstStyle/>
          <a:p>
            <a:r>
              <a:rPr lang="en-US" smtClean="0"/>
              <a:t>27</a:t>
            </a:r>
            <a:endParaRPr lang="en-US"/>
          </a:p>
        </p:txBody>
      </p:sp>
    </p:spTree>
    <p:extLst>
      <p:ext uri="{BB962C8B-B14F-4D97-AF65-F5344CB8AC3E}">
        <p14:creationId xmlns:p14="http://schemas.microsoft.com/office/powerpoint/2010/main" val="208434978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ontent Placeholder 24"/>
          <p:cNvSpPr>
            <a:spLocks noGrp="1"/>
          </p:cNvSpPr>
          <p:nvPr>
            <p:ph idx="1"/>
          </p:nvPr>
        </p:nvSpPr>
        <p:spPr/>
        <p:txBody>
          <a:bodyPr/>
          <a:lstStyle/>
          <a:p>
            <a:endParaRPr lang="en-US"/>
          </a:p>
        </p:txBody>
      </p:sp>
      <p:sp>
        <p:nvSpPr>
          <p:cNvPr id="2" name="Title 1" descr=" 2"/>
          <p:cNvSpPr>
            <a:spLocks noGrp="1"/>
          </p:cNvSpPr>
          <p:nvPr>
            <p:ph type="title"/>
          </p:nvPr>
        </p:nvSpPr>
        <p:spPr/>
        <p:txBody>
          <a:bodyPr>
            <a:normAutofit fontScale="90000"/>
          </a:bodyPr>
          <a:lstStyle/>
          <a:p>
            <a:r>
              <a:rPr lang="en-US" dirty="0" smtClean="0"/>
              <a:t>Case Study II</a:t>
            </a:r>
            <a:br>
              <a:rPr lang="en-US" dirty="0" smtClean="0"/>
            </a:br>
            <a:r>
              <a:rPr lang="en-US" dirty="0" smtClean="0"/>
              <a:t>Cellular Networks</a:t>
            </a:r>
            <a:endParaRPr lang="en-US" dirty="0"/>
          </a:p>
        </p:txBody>
      </p:sp>
      <p:pic>
        <p:nvPicPr>
          <p:cNvPr id="32" name="Picture 3" descr=" 23"/>
          <p:cNvPicPr>
            <a:picLocks noChangeAspect="1" noChangeArrowheads="1"/>
          </p:cNvPicPr>
          <p:nvPr/>
        </p:nvPicPr>
        <p:blipFill>
          <a:blip r:embed="rId3" cstate="print"/>
          <a:srcRect/>
          <a:stretch>
            <a:fillRect/>
          </a:stretch>
        </p:blipFill>
        <p:spPr bwMode="auto">
          <a:xfrm>
            <a:off x="6781800" y="2909557"/>
            <a:ext cx="1752600" cy="2949923"/>
          </a:xfrm>
          <a:prstGeom prst="rect">
            <a:avLst/>
          </a:prstGeom>
          <a:noFill/>
        </p:spPr>
      </p:pic>
      <p:sp>
        <p:nvSpPr>
          <p:cNvPr id="33" name="Rounded Rectangular Callout 32" descr=" 24"/>
          <p:cNvSpPr/>
          <p:nvPr/>
        </p:nvSpPr>
        <p:spPr>
          <a:xfrm>
            <a:off x="4724400" y="1752600"/>
            <a:ext cx="2057400" cy="942315"/>
          </a:xfrm>
          <a:prstGeom prst="wedgeRoundRectCallout">
            <a:avLst>
              <a:gd name="adj1" fmla="val 84803"/>
              <a:gd name="adj2" fmla="val 12070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TRXs</a:t>
            </a:r>
          </a:p>
          <a:p>
            <a:pPr algn="ctr"/>
            <a:r>
              <a:rPr lang="en-US" dirty="0" smtClean="0"/>
              <a:t>Power amplifiers</a:t>
            </a:r>
          </a:p>
          <a:p>
            <a:pPr algn="ctr"/>
            <a:r>
              <a:rPr lang="en-US" dirty="0" smtClean="0"/>
              <a:t>Air conditioning</a:t>
            </a:r>
            <a:endParaRPr lang="en-US" dirty="0"/>
          </a:p>
        </p:txBody>
      </p:sp>
      <p:sp>
        <p:nvSpPr>
          <p:cNvPr id="3" name="Slide Number Placeholder 2" descr=" 3"/>
          <p:cNvSpPr>
            <a:spLocks noGrp="1"/>
          </p:cNvSpPr>
          <p:nvPr>
            <p:ph type="sldNum" sz="quarter" idx="12"/>
          </p:nvPr>
        </p:nvSpPr>
        <p:spPr/>
        <p:txBody>
          <a:bodyPr/>
          <a:lstStyle/>
          <a:p>
            <a:r>
              <a:rPr lang="en-US" smtClean="0"/>
              <a:t>27</a:t>
            </a:r>
            <a:endParaRPr lang="en-US"/>
          </a:p>
        </p:txBody>
      </p:sp>
    </p:spTree>
    <p:extLst>
      <p:ext uri="{BB962C8B-B14F-4D97-AF65-F5344CB8AC3E}">
        <p14:creationId xmlns:p14="http://schemas.microsoft.com/office/powerpoint/2010/main" val="12100388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Resource Pruning</a:t>
            </a:r>
            <a:endParaRPr lang="en-US" dirty="0"/>
          </a:p>
        </p:txBody>
      </p:sp>
      <p:cxnSp>
        <p:nvCxnSpPr>
          <p:cNvPr id="5" name="Straight Arrow Connector 4" descr=" 5"/>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descr=" 7"/>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descr=" 8"/>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descr=" 9"/>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descr=" 11"/>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Slide Number Placeholder 29" descr=" 30"/>
          <p:cNvSpPr>
            <a:spLocks noGrp="1"/>
          </p:cNvSpPr>
          <p:nvPr>
            <p:ph type="sldNum" sz="quarter" idx="12"/>
          </p:nvPr>
        </p:nvSpPr>
        <p:spPr/>
        <p:txBody>
          <a:bodyPr/>
          <a:lstStyle/>
          <a:p>
            <a:r>
              <a:rPr lang="en-US" smtClean="0"/>
              <a:t>28</a:t>
            </a:r>
            <a:endParaRPr lang="en-US"/>
          </a:p>
        </p:txBody>
      </p:sp>
      <p:sp>
        <p:nvSpPr>
          <p:cNvPr id="31" name="TextBox 30" descr=" 31"/>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descr=" 33"/>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descr=" 34"/>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Tree>
    <p:extLst>
      <p:ext uri="{BB962C8B-B14F-4D97-AF65-F5344CB8AC3E}">
        <p14:creationId xmlns:p14="http://schemas.microsoft.com/office/powerpoint/2010/main" val="31200343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Resource Pruning</a:t>
            </a:r>
            <a:endParaRPr lang="en-US" dirty="0"/>
          </a:p>
        </p:txBody>
      </p:sp>
      <p:cxnSp>
        <p:nvCxnSpPr>
          <p:cNvPr id="5" name="Straight Arrow Connector 4" descr=" 5"/>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descr=" 7"/>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descr=" 8"/>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descr=" 9"/>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descr=" 11"/>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ounded Rectangular Callout 12" descr=" 27"/>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30" name="Slide Number Placeholder 29" descr=" 30"/>
          <p:cNvSpPr>
            <a:spLocks noGrp="1"/>
          </p:cNvSpPr>
          <p:nvPr>
            <p:ph type="sldNum" sz="quarter" idx="12"/>
          </p:nvPr>
        </p:nvSpPr>
        <p:spPr/>
        <p:txBody>
          <a:bodyPr/>
          <a:lstStyle/>
          <a:p>
            <a:r>
              <a:rPr lang="en-US" smtClean="0"/>
              <a:t>28</a:t>
            </a:r>
            <a:endParaRPr lang="en-US"/>
          </a:p>
        </p:txBody>
      </p:sp>
      <p:sp>
        <p:nvSpPr>
          <p:cNvPr id="31" name="TextBox 30" descr=" 31"/>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descr=" 33"/>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descr=" 34"/>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Tree>
    <p:extLst>
      <p:ext uri="{BB962C8B-B14F-4D97-AF65-F5344CB8AC3E}">
        <p14:creationId xmlns:p14="http://schemas.microsoft.com/office/powerpoint/2010/main" val="15564241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descr=" 5"/>
          <p:cNvGraphicFramePr>
            <a:graphicFrameLocks noGrp="1"/>
          </p:cNvGraphicFramePr>
          <p:nvPr>
            <p:extLst>
              <p:ext uri="{D42A27DB-BD31-4B8C-83A1-F6EECF244321}">
                <p14:modId xmlns:p14="http://schemas.microsoft.com/office/powerpoint/2010/main" val="1362465208"/>
              </p:ext>
            </p:extLst>
          </p:nvPr>
        </p:nvGraphicFramePr>
        <p:xfrm>
          <a:off x="1524000" y="1605280"/>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Parameter</a:t>
                      </a:r>
                      <a:endParaRPr lang="en-US" dirty="0"/>
                    </a:p>
                  </a:txBody>
                  <a:tcPr/>
                </a:tc>
                <a:tc>
                  <a:txBody>
                    <a:bodyPr/>
                    <a:lstStyle/>
                    <a:p>
                      <a:r>
                        <a:rPr lang="en-US" dirty="0" smtClean="0"/>
                        <a:t>Microsoft</a:t>
                      </a:r>
                      <a:endParaRPr lang="en-US" dirty="0"/>
                    </a:p>
                  </a:txBody>
                  <a:tcPr/>
                </a:tc>
                <a:tc>
                  <a:txBody>
                    <a:bodyPr/>
                    <a:lstStyle/>
                    <a:p>
                      <a:r>
                        <a:rPr lang="en-US" dirty="0" smtClean="0"/>
                        <a:t>Amazon</a:t>
                      </a:r>
                      <a:endParaRPr lang="en-US" dirty="0"/>
                    </a:p>
                  </a:txBody>
                  <a:tcPr/>
                </a:tc>
                <a:tc>
                  <a:txBody>
                    <a:bodyPr/>
                    <a:lstStyle/>
                    <a:p>
                      <a:r>
                        <a:rPr lang="en-US" dirty="0" smtClean="0"/>
                        <a:t>Google</a:t>
                      </a:r>
                      <a:endParaRPr lang="en-US" dirty="0"/>
                    </a:p>
                  </a:txBody>
                  <a:tcPr/>
                </a:tc>
              </a:tr>
              <a:tr h="370840">
                <a:tc>
                  <a:txBody>
                    <a:bodyPr/>
                    <a:lstStyle/>
                    <a:p>
                      <a:r>
                        <a:rPr lang="en-US" dirty="0" smtClean="0"/>
                        <a:t>Servers</a:t>
                      </a:r>
                      <a:endParaRPr lang="en-US" dirty="0"/>
                    </a:p>
                  </a:txBody>
                  <a:tcPr/>
                </a:tc>
                <a:tc>
                  <a:txBody>
                    <a:bodyPr/>
                    <a:lstStyle/>
                    <a:p>
                      <a:r>
                        <a:rPr lang="en-US" dirty="0" smtClean="0"/>
                        <a:t>Millions</a:t>
                      </a:r>
                      <a:endParaRPr lang="en-US" dirty="0"/>
                    </a:p>
                  </a:txBody>
                  <a:tcPr/>
                </a:tc>
                <a:tc>
                  <a:txBody>
                    <a:bodyPr/>
                    <a:lstStyle/>
                    <a:p>
                      <a:r>
                        <a:rPr lang="en-US" dirty="0" smtClean="0"/>
                        <a:t>2.8 </a:t>
                      </a:r>
                      <a:r>
                        <a:rPr lang="en-US" baseline="0" dirty="0" smtClean="0"/>
                        <a:t>– 5.6 M</a:t>
                      </a:r>
                      <a:endParaRPr lang="en-US" dirty="0"/>
                    </a:p>
                  </a:txBody>
                  <a:tcPr/>
                </a:tc>
                <a:tc>
                  <a:txBody>
                    <a:bodyPr/>
                    <a:lstStyle/>
                    <a:p>
                      <a:r>
                        <a:rPr lang="en-US" dirty="0" smtClean="0"/>
                        <a:t>900000</a:t>
                      </a:r>
                      <a:endParaRPr lang="en-US" dirty="0"/>
                    </a:p>
                  </a:txBody>
                  <a:tcPr/>
                </a:tc>
              </a:tr>
              <a:tr h="370840">
                <a:tc>
                  <a:txBody>
                    <a:bodyPr/>
                    <a:lstStyle/>
                    <a:p>
                      <a:r>
                        <a:rPr lang="en-US" dirty="0" smtClean="0"/>
                        <a:t>Data Centers</a:t>
                      </a:r>
                      <a:endParaRPr lang="en-US" dirty="0"/>
                    </a:p>
                  </a:txBody>
                  <a:tcPr/>
                </a:tc>
                <a:tc>
                  <a:txBody>
                    <a:bodyPr/>
                    <a:lstStyle/>
                    <a:p>
                      <a:r>
                        <a:rPr lang="en-US" dirty="0" smtClean="0"/>
                        <a:t>&gt; 26</a:t>
                      </a:r>
                      <a:endParaRPr lang="en-US" dirty="0"/>
                    </a:p>
                  </a:txBody>
                  <a:tcPr/>
                </a:tc>
                <a:tc>
                  <a:txBody>
                    <a:bodyPr/>
                    <a:lstStyle/>
                    <a:p>
                      <a:r>
                        <a:rPr lang="en-US" dirty="0" smtClean="0"/>
                        <a:t>~ 87</a:t>
                      </a:r>
                      <a:endParaRPr lang="en-US" dirty="0"/>
                    </a:p>
                  </a:txBody>
                  <a:tcPr/>
                </a:tc>
                <a:tc>
                  <a:txBody>
                    <a:bodyPr/>
                    <a:lstStyle/>
                    <a:p>
                      <a:r>
                        <a:rPr lang="en-US" dirty="0" smtClean="0"/>
                        <a:t>14</a:t>
                      </a:r>
                      <a:endParaRPr lang="en-US" dirty="0"/>
                    </a:p>
                  </a:txBody>
                  <a:tcPr/>
                </a:tc>
              </a:tr>
            </a:tbl>
          </a:graphicData>
        </a:graphic>
      </p:graphicFrame>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pic>
        <p:nvPicPr>
          <p:cNvPr id="9218" name="Picture 2" descr=" 92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524000"/>
            <a:ext cx="714375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descr=" 8"/>
          <p:cNvSpPr txBox="1"/>
          <p:nvPr/>
        </p:nvSpPr>
        <p:spPr>
          <a:xfrm>
            <a:off x="5214475" y="1110734"/>
            <a:ext cx="3878754" cy="369332"/>
          </a:xfrm>
          <a:prstGeom prst="rect">
            <a:avLst/>
          </a:prstGeom>
          <a:noFill/>
        </p:spPr>
        <p:txBody>
          <a:bodyPr wrap="none" rtlCol="0">
            <a:spAutoFit/>
          </a:bodyPr>
          <a:lstStyle/>
          <a:p>
            <a:r>
              <a:rPr lang="en-US" dirty="0" smtClean="0"/>
              <a:t>1 Data Center ~ 50,000 - 80,000 servers</a:t>
            </a:r>
            <a:endParaRPr lang="en-US" dirty="0"/>
          </a:p>
        </p:txBody>
      </p:sp>
      <p:pic>
        <p:nvPicPr>
          <p:cNvPr id="9221" name="Picture 5" descr=" 92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34" y="1174296"/>
            <a:ext cx="8609266" cy="492170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descr=" 12"/>
          <p:cNvSpPr txBox="1"/>
          <p:nvPr/>
        </p:nvSpPr>
        <p:spPr>
          <a:xfrm>
            <a:off x="2057400" y="6248400"/>
            <a:ext cx="4820743" cy="461665"/>
          </a:xfrm>
          <a:prstGeom prst="rect">
            <a:avLst/>
          </a:prstGeom>
          <a:noFill/>
        </p:spPr>
        <p:txBody>
          <a:bodyPr wrap="none" rtlCol="0">
            <a:spAutoFit/>
          </a:bodyPr>
          <a:lstStyle/>
          <a:p>
            <a:r>
              <a:rPr lang="en-US" sz="2400" dirty="0" smtClean="0"/>
              <a:t>Image source: http</a:t>
            </a:r>
            <a:r>
              <a:rPr lang="en-US" sz="2400" dirty="0"/>
              <a:t>://bit.ly/1awWnLn</a:t>
            </a:r>
          </a:p>
        </p:txBody>
      </p:sp>
    </p:spTree>
    <p:extLst>
      <p:ext uri="{BB962C8B-B14F-4D97-AF65-F5344CB8AC3E}">
        <p14:creationId xmlns:p14="http://schemas.microsoft.com/office/powerpoint/2010/main" val="4031647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Resource Pruning</a:t>
            </a:r>
            <a:endParaRPr lang="en-US" dirty="0"/>
          </a:p>
        </p:txBody>
      </p:sp>
      <p:cxnSp>
        <p:nvCxnSpPr>
          <p:cNvPr id="5" name="Straight Arrow Connector 4" descr=" 5"/>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descr=" 7"/>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descr=" 8"/>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descr=" 9"/>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descr=" 11"/>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descr=" 19"/>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descr=" 21"/>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TextBox 13" descr=" 25"/>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13" name="Rounded Rectangular Callout 12" descr=" 27"/>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30" name="Slide Number Placeholder 29" descr=" 30"/>
          <p:cNvSpPr>
            <a:spLocks noGrp="1"/>
          </p:cNvSpPr>
          <p:nvPr>
            <p:ph type="sldNum" sz="quarter" idx="12"/>
          </p:nvPr>
        </p:nvSpPr>
        <p:spPr/>
        <p:txBody>
          <a:bodyPr/>
          <a:lstStyle/>
          <a:p>
            <a:r>
              <a:rPr lang="en-US" smtClean="0"/>
              <a:t>28</a:t>
            </a:r>
            <a:endParaRPr lang="en-US"/>
          </a:p>
        </p:txBody>
      </p:sp>
      <p:sp>
        <p:nvSpPr>
          <p:cNvPr id="31" name="TextBox 30" descr=" 31"/>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descr=" 33"/>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descr=" 34"/>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Tree>
    <p:extLst>
      <p:ext uri="{BB962C8B-B14F-4D97-AF65-F5344CB8AC3E}">
        <p14:creationId xmlns:p14="http://schemas.microsoft.com/office/powerpoint/2010/main" val="11290752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Resource Pruning</a:t>
            </a:r>
            <a:endParaRPr lang="en-US" dirty="0"/>
          </a:p>
        </p:txBody>
      </p:sp>
      <p:cxnSp>
        <p:nvCxnSpPr>
          <p:cNvPr id="5" name="Straight Arrow Connector 4" descr=" 5"/>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descr=" 7"/>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descr=" 8"/>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descr=" 9"/>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descr=" 11"/>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descr=" 19"/>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descr=" 21"/>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TextBox 13" descr=" 25"/>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17" name="TextBox 16" descr=" 26"/>
          <p:cNvSpPr txBox="1"/>
          <p:nvPr/>
        </p:nvSpPr>
        <p:spPr>
          <a:xfrm>
            <a:off x="1295400" y="2133600"/>
            <a:ext cx="542136" cy="369332"/>
          </a:xfrm>
          <a:prstGeom prst="rect">
            <a:avLst/>
          </a:prstGeom>
          <a:noFill/>
        </p:spPr>
        <p:txBody>
          <a:bodyPr wrap="none" rtlCol="0">
            <a:spAutoFit/>
          </a:bodyPr>
          <a:lstStyle/>
          <a:p>
            <a:r>
              <a:rPr lang="en-US" dirty="0" err="1" smtClean="0"/>
              <a:t>P</a:t>
            </a:r>
            <a:r>
              <a:rPr lang="en-US" baseline="-25000" dirty="0" err="1" smtClean="0"/>
              <a:t>min</a:t>
            </a:r>
            <a:endParaRPr lang="en-US" baseline="-25000" dirty="0"/>
          </a:p>
        </p:txBody>
      </p:sp>
      <p:sp>
        <p:nvSpPr>
          <p:cNvPr id="13" name="Rounded Rectangular Callout 12" descr=" 27"/>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30" name="Slide Number Placeholder 29" descr=" 30"/>
          <p:cNvSpPr>
            <a:spLocks noGrp="1"/>
          </p:cNvSpPr>
          <p:nvPr>
            <p:ph type="sldNum" sz="quarter" idx="12"/>
          </p:nvPr>
        </p:nvSpPr>
        <p:spPr/>
        <p:txBody>
          <a:bodyPr/>
          <a:lstStyle/>
          <a:p>
            <a:r>
              <a:rPr lang="en-US" smtClean="0"/>
              <a:t>28</a:t>
            </a:r>
            <a:endParaRPr lang="en-US"/>
          </a:p>
        </p:txBody>
      </p:sp>
      <p:sp>
        <p:nvSpPr>
          <p:cNvPr id="31" name="TextBox 30" descr=" 31"/>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descr=" 33"/>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descr=" 34"/>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Tree>
    <p:extLst>
      <p:ext uri="{BB962C8B-B14F-4D97-AF65-F5344CB8AC3E}">
        <p14:creationId xmlns:p14="http://schemas.microsoft.com/office/powerpoint/2010/main" val="21583876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Resource Pruning</a:t>
            </a:r>
            <a:endParaRPr lang="en-US" dirty="0"/>
          </a:p>
        </p:txBody>
      </p:sp>
      <p:cxnSp>
        <p:nvCxnSpPr>
          <p:cNvPr id="5" name="Straight Arrow Connector 4" descr=" 5"/>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descr=" 7"/>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descr=" 8"/>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descr=" 9"/>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descr=" 11"/>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descr=" 19"/>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descr=" 21"/>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TextBox 13" descr=" 25"/>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17" name="TextBox 16" descr=" 26"/>
          <p:cNvSpPr txBox="1"/>
          <p:nvPr/>
        </p:nvSpPr>
        <p:spPr>
          <a:xfrm>
            <a:off x="1295400" y="2133600"/>
            <a:ext cx="542136" cy="369332"/>
          </a:xfrm>
          <a:prstGeom prst="rect">
            <a:avLst/>
          </a:prstGeom>
          <a:noFill/>
        </p:spPr>
        <p:txBody>
          <a:bodyPr wrap="none" rtlCol="0">
            <a:spAutoFit/>
          </a:bodyPr>
          <a:lstStyle/>
          <a:p>
            <a:r>
              <a:rPr lang="en-US" dirty="0" err="1" smtClean="0"/>
              <a:t>P</a:t>
            </a:r>
            <a:r>
              <a:rPr lang="en-US" baseline="-25000" dirty="0" err="1" smtClean="0"/>
              <a:t>min</a:t>
            </a:r>
            <a:endParaRPr lang="en-US" baseline="-25000" dirty="0"/>
          </a:p>
        </p:txBody>
      </p:sp>
      <p:sp>
        <p:nvSpPr>
          <p:cNvPr id="13" name="Rounded Rectangular Callout 12" descr=" 27"/>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30" name="Slide Number Placeholder 29" descr=" 30"/>
          <p:cNvSpPr>
            <a:spLocks noGrp="1"/>
          </p:cNvSpPr>
          <p:nvPr>
            <p:ph type="sldNum" sz="quarter" idx="12"/>
          </p:nvPr>
        </p:nvSpPr>
        <p:spPr/>
        <p:txBody>
          <a:bodyPr/>
          <a:lstStyle/>
          <a:p>
            <a:r>
              <a:rPr lang="en-US" smtClean="0"/>
              <a:t>28</a:t>
            </a:r>
            <a:endParaRPr lang="en-US"/>
          </a:p>
        </p:txBody>
      </p:sp>
      <p:sp>
        <p:nvSpPr>
          <p:cNvPr id="31" name="TextBox 30" descr=" 31"/>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descr=" 33"/>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descr=" 34"/>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18" name="TextBox 17" descr=" 36"/>
          <p:cNvSpPr txBox="1"/>
          <p:nvPr/>
        </p:nvSpPr>
        <p:spPr>
          <a:xfrm>
            <a:off x="4726041" y="2412124"/>
            <a:ext cx="4081438" cy="369332"/>
          </a:xfrm>
          <a:prstGeom prst="rect">
            <a:avLst/>
          </a:prstGeom>
          <a:solidFill>
            <a:schemeClr val="tx2"/>
          </a:solidFill>
        </p:spPr>
        <p:txBody>
          <a:bodyPr wrap="none" rtlCol="0">
            <a:spAutoFit/>
          </a:bodyPr>
          <a:lstStyle/>
          <a:p>
            <a:r>
              <a:rPr lang="en-US" dirty="0" smtClean="0">
                <a:solidFill>
                  <a:schemeClr val="tx2">
                    <a:lumMod val="20000"/>
                    <a:lumOff val="80000"/>
                  </a:schemeClr>
                </a:solidFill>
              </a:rPr>
              <a:t>Low call volume =&gt; Deactivate some TRXs</a:t>
            </a:r>
            <a:endParaRPr lang="en-US" dirty="0">
              <a:solidFill>
                <a:schemeClr val="tx2">
                  <a:lumMod val="20000"/>
                  <a:lumOff val="80000"/>
                </a:schemeClr>
              </a:solidFill>
            </a:endParaRPr>
          </a:p>
        </p:txBody>
      </p:sp>
    </p:spTree>
    <p:extLst>
      <p:ext uri="{BB962C8B-B14F-4D97-AF65-F5344CB8AC3E}">
        <p14:creationId xmlns:p14="http://schemas.microsoft.com/office/powerpoint/2010/main" val="97985836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Resource Pruning</a:t>
            </a:r>
            <a:endParaRPr lang="en-US" dirty="0"/>
          </a:p>
        </p:txBody>
      </p:sp>
      <p:cxnSp>
        <p:nvCxnSpPr>
          <p:cNvPr id="5" name="Straight Arrow Connector 4" descr=" 5"/>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descr=" 7"/>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descr=" 8"/>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descr=" 9"/>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descr=" 11"/>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ounded Rectangular Callout 18" descr=" 17"/>
          <p:cNvSpPr/>
          <p:nvPr/>
        </p:nvSpPr>
        <p:spPr>
          <a:xfrm>
            <a:off x="1752600" y="3810000"/>
            <a:ext cx="2819400" cy="457200"/>
          </a:xfrm>
          <a:prstGeom prst="wedgeRoundRectCallout">
            <a:avLst>
              <a:gd name="adj1" fmla="val 48539"/>
              <a:gd name="adj2" fmla="val 2590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 threshold (</a:t>
            </a:r>
            <a:r>
              <a:rPr lang="en-US" dirty="0" smtClean="0">
                <a:latin typeface="Symbol" panose="05050102010706020507" pitchFamily="18" charset="2"/>
              </a:rPr>
              <a:t>d</a:t>
            </a:r>
            <a:r>
              <a:rPr lang="en-US" dirty="0" smtClean="0"/>
              <a:t>)</a:t>
            </a:r>
            <a:endParaRPr lang="en-US" dirty="0"/>
          </a:p>
        </p:txBody>
      </p:sp>
      <p:cxnSp>
        <p:nvCxnSpPr>
          <p:cNvPr id="15" name="Straight Connector 14" descr=" 19"/>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descr=" 21"/>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TextBox 13" descr=" 25"/>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17" name="TextBox 16" descr=" 26"/>
          <p:cNvSpPr txBox="1"/>
          <p:nvPr/>
        </p:nvSpPr>
        <p:spPr>
          <a:xfrm>
            <a:off x="1295400" y="2133600"/>
            <a:ext cx="542136" cy="369332"/>
          </a:xfrm>
          <a:prstGeom prst="rect">
            <a:avLst/>
          </a:prstGeom>
          <a:noFill/>
        </p:spPr>
        <p:txBody>
          <a:bodyPr wrap="none" rtlCol="0">
            <a:spAutoFit/>
          </a:bodyPr>
          <a:lstStyle/>
          <a:p>
            <a:r>
              <a:rPr lang="en-US" dirty="0" err="1" smtClean="0"/>
              <a:t>P</a:t>
            </a:r>
            <a:r>
              <a:rPr lang="en-US" baseline="-25000" dirty="0" err="1" smtClean="0"/>
              <a:t>min</a:t>
            </a:r>
            <a:endParaRPr lang="en-US" baseline="-25000" dirty="0"/>
          </a:p>
        </p:txBody>
      </p:sp>
      <p:sp>
        <p:nvSpPr>
          <p:cNvPr id="13" name="Rounded Rectangular Callout 12" descr=" 27"/>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30" name="Slide Number Placeholder 29" descr=" 30"/>
          <p:cNvSpPr>
            <a:spLocks noGrp="1"/>
          </p:cNvSpPr>
          <p:nvPr>
            <p:ph type="sldNum" sz="quarter" idx="12"/>
          </p:nvPr>
        </p:nvSpPr>
        <p:spPr/>
        <p:txBody>
          <a:bodyPr/>
          <a:lstStyle/>
          <a:p>
            <a:r>
              <a:rPr lang="en-US" smtClean="0"/>
              <a:t>28</a:t>
            </a:r>
            <a:endParaRPr lang="en-US"/>
          </a:p>
        </p:txBody>
      </p:sp>
      <p:sp>
        <p:nvSpPr>
          <p:cNvPr id="31" name="TextBox 30" descr=" 31"/>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descr=" 33"/>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descr=" 34"/>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Tree>
    <p:extLst>
      <p:ext uri="{BB962C8B-B14F-4D97-AF65-F5344CB8AC3E}">
        <p14:creationId xmlns:p14="http://schemas.microsoft.com/office/powerpoint/2010/main" val="18331989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Resource Pruning</a:t>
            </a:r>
            <a:endParaRPr lang="en-US" dirty="0"/>
          </a:p>
        </p:txBody>
      </p:sp>
      <p:cxnSp>
        <p:nvCxnSpPr>
          <p:cNvPr id="5" name="Straight Arrow Connector 4" descr=" 5"/>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descr=" 7"/>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descr=" 8"/>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descr=" 9"/>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descr=" 11"/>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descr=" 13"/>
          <p:cNvCxnSpPr/>
          <p:nvPr/>
        </p:nvCxnSpPr>
        <p:spPr>
          <a:xfrm flipH="1">
            <a:off x="1828800" y="2948152"/>
            <a:ext cx="2743200" cy="32844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Rounded Rectangular Callout 18" descr=" 17"/>
          <p:cNvSpPr/>
          <p:nvPr/>
        </p:nvSpPr>
        <p:spPr>
          <a:xfrm>
            <a:off x="1752600" y="3810000"/>
            <a:ext cx="2819400" cy="457200"/>
          </a:xfrm>
          <a:prstGeom prst="wedgeRoundRectCallout">
            <a:avLst>
              <a:gd name="adj1" fmla="val 48539"/>
              <a:gd name="adj2" fmla="val 25905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 threshold (</a:t>
            </a:r>
            <a:r>
              <a:rPr lang="en-US" dirty="0" smtClean="0">
                <a:latin typeface="Symbol" panose="05050102010706020507" pitchFamily="18" charset="2"/>
              </a:rPr>
              <a:t>d</a:t>
            </a:r>
            <a:r>
              <a:rPr lang="en-US" dirty="0" smtClean="0"/>
              <a:t>)</a:t>
            </a:r>
            <a:endParaRPr lang="en-US" dirty="0"/>
          </a:p>
        </p:txBody>
      </p:sp>
      <p:cxnSp>
        <p:nvCxnSpPr>
          <p:cNvPr id="15" name="Straight Connector 14" descr=" 19"/>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descr=" 21"/>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TextBox 13" descr=" 25"/>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17" name="TextBox 16" descr=" 26"/>
          <p:cNvSpPr txBox="1"/>
          <p:nvPr/>
        </p:nvSpPr>
        <p:spPr>
          <a:xfrm>
            <a:off x="1295400" y="2133600"/>
            <a:ext cx="542136" cy="369332"/>
          </a:xfrm>
          <a:prstGeom prst="rect">
            <a:avLst/>
          </a:prstGeom>
          <a:noFill/>
        </p:spPr>
        <p:txBody>
          <a:bodyPr wrap="none" rtlCol="0">
            <a:spAutoFit/>
          </a:bodyPr>
          <a:lstStyle/>
          <a:p>
            <a:r>
              <a:rPr lang="en-US" dirty="0" err="1" smtClean="0"/>
              <a:t>P</a:t>
            </a:r>
            <a:r>
              <a:rPr lang="en-US" baseline="-25000" dirty="0" err="1" smtClean="0"/>
              <a:t>min</a:t>
            </a:r>
            <a:endParaRPr lang="en-US" baseline="-25000" dirty="0"/>
          </a:p>
        </p:txBody>
      </p:sp>
      <p:sp>
        <p:nvSpPr>
          <p:cNvPr id="13" name="Rounded Rectangular Callout 12" descr=" 27"/>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30" name="Slide Number Placeholder 29" descr=" 30"/>
          <p:cNvSpPr>
            <a:spLocks noGrp="1"/>
          </p:cNvSpPr>
          <p:nvPr>
            <p:ph type="sldNum" sz="quarter" idx="12"/>
          </p:nvPr>
        </p:nvSpPr>
        <p:spPr/>
        <p:txBody>
          <a:bodyPr/>
          <a:lstStyle/>
          <a:p>
            <a:r>
              <a:rPr lang="en-US" smtClean="0"/>
              <a:t>28</a:t>
            </a:r>
            <a:endParaRPr lang="en-US"/>
          </a:p>
        </p:txBody>
      </p:sp>
      <p:sp>
        <p:nvSpPr>
          <p:cNvPr id="31" name="TextBox 30" descr=" 31"/>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descr=" 33"/>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descr=" 34"/>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1" name="Rounded Rectangular Callout 20" descr=" 28"/>
          <p:cNvSpPr/>
          <p:nvPr/>
        </p:nvSpPr>
        <p:spPr>
          <a:xfrm>
            <a:off x="3126223" y="1267804"/>
            <a:ext cx="1905000" cy="521732"/>
          </a:xfrm>
          <a:prstGeom prst="wedgeRoundRectCallout">
            <a:avLst>
              <a:gd name="adj1" fmla="val -34902"/>
              <a:gd name="adj2" fmla="val 2891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of calls ≤ </a:t>
            </a:r>
            <a:r>
              <a:rPr lang="en-US" dirty="0" smtClean="0">
                <a:latin typeface="Symbol" panose="05050102010706020507" pitchFamily="18" charset="2"/>
              </a:rPr>
              <a:t>d</a:t>
            </a:r>
            <a:endParaRPr lang="en-US" dirty="0">
              <a:latin typeface="Symbol" panose="05050102010706020507" pitchFamily="18" charset="2"/>
            </a:endParaRPr>
          </a:p>
        </p:txBody>
      </p:sp>
    </p:spTree>
    <p:extLst>
      <p:ext uri="{BB962C8B-B14F-4D97-AF65-F5344CB8AC3E}">
        <p14:creationId xmlns:p14="http://schemas.microsoft.com/office/powerpoint/2010/main" val="14788145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Resource Pruning</a:t>
            </a:r>
            <a:endParaRPr lang="en-US" dirty="0"/>
          </a:p>
        </p:txBody>
      </p:sp>
      <p:cxnSp>
        <p:nvCxnSpPr>
          <p:cNvPr id="5" name="Straight Arrow Connector 4" descr=" 5"/>
          <p:cNvCxnSpPr/>
          <p:nvPr/>
        </p:nvCxnSpPr>
        <p:spPr>
          <a:xfrm flipV="1">
            <a:off x="1828800" y="13716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descr=" 7"/>
          <p:cNvCxnSpPr/>
          <p:nvPr/>
        </p:nvCxnSpPr>
        <p:spPr>
          <a:xfrm>
            <a:off x="1828800" y="5257800"/>
            <a:ext cx="6553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descr=" 8"/>
          <p:cNvSpPr txBox="1"/>
          <p:nvPr/>
        </p:nvSpPr>
        <p:spPr>
          <a:xfrm>
            <a:off x="4419600" y="5638800"/>
            <a:ext cx="1275798" cy="369332"/>
          </a:xfrm>
          <a:prstGeom prst="rect">
            <a:avLst/>
          </a:prstGeom>
          <a:noFill/>
        </p:spPr>
        <p:txBody>
          <a:bodyPr wrap="none" rtlCol="0">
            <a:spAutoFit/>
          </a:bodyPr>
          <a:lstStyle/>
          <a:p>
            <a:r>
              <a:rPr lang="en-US" dirty="0" smtClean="0"/>
              <a:t>Call volume</a:t>
            </a:r>
            <a:endParaRPr lang="en-US" dirty="0"/>
          </a:p>
        </p:txBody>
      </p:sp>
      <p:sp>
        <p:nvSpPr>
          <p:cNvPr id="9" name="TextBox 8" descr=" 9"/>
          <p:cNvSpPr txBox="1"/>
          <p:nvPr/>
        </p:nvSpPr>
        <p:spPr>
          <a:xfrm rot="16200000">
            <a:off x="-239134" y="3140619"/>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11" name="Straight Connector 10" descr=" 11"/>
          <p:cNvCxnSpPr/>
          <p:nvPr/>
        </p:nvCxnSpPr>
        <p:spPr>
          <a:xfrm flipH="1">
            <a:off x="1828800" y="1752600"/>
            <a:ext cx="5638800" cy="6541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descr=" 13"/>
          <p:cNvCxnSpPr/>
          <p:nvPr/>
        </p:nvCxnSpPr>
        <p:spPr>
          <a:xfrm flipH="1">
            <a:off x="1828800" y="2948152"/>
            <a:ext cx="2743200" cy="328448"/>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descr=" 16"/>
          <p:cNvCxnSpPr/>
          <p:nvPr/>
        </p:nvCxnSpPr>
        <p:spPr>
          <a:xfrm flipV="1">
            <a:off x="4572000" y="2079660"/>
            <a:ext cx="0" cy="8684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descr=" 19"/>
          <p:cNvCxnSpPr/>
          <p:nvPr/>
        </p:nvCxnSpPr>
        <p:spPr>
          <a:xfrm>
            <a:off x="7467600" y="1752600"/>
            <a:ext cx="0" cy="35052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descr=" 21"/>
          <p:cNvCxnSpPr/>
          <p:nvPr/>
        </p:nvCxnSpPr>
        <p:spPr>
          <a:xfrm flipH="1">
            <a:off x="1821976" y="1752600"/>
            <a:ext cx="5645624" cy="1137"/>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4" name="TextBox 13" descr=" 25"/>
          <p:cNvSpPr txBox="1"/>
          <p:nvPr/>
        </p:nvSpPr>
        <p:spPr>
          <a:xfrm>
            <a:off x="1295400" y="1524000"/>
            <a:ext cx="566374" cy="369332"/>
          </a:xfrm>
          <a:prstGeom prst="rect">
            <a:avLst/>
          </a:prstGeom>
          <a:noFill/>
        </p:spPr>
        <p:txBody>
          <a:bodyPr wrap="none" rtlCol="0">
            <a:spAutoFit/>
          </a:bodyPr>
          <a:lstStyle/>
          <a:p>
            <a:r>
              <a:rPr lang="en-US" dirty="0" err="1" smtClean="0"/>
              <a:t>P</a:t>
            </a:r>
            <a:r>
              <a:rPr lang="en-US" baseline="-25000" dirty="0" err="1" smtClean="0"/>
              <a:t>max</a:t>
            </a:r>
            <a:endParaRPr lang="en-US" baseline="-25000" dirty="0"/>
          </a:p>
        </p:txBody>
      </p:sp>
      <p:sp>
        <p:nvSpPr>
          <p:cNvPr id="17" name="TextBox 16" descr=" 26"/>
          <p:cNvSpPr txBox="1"/>
          <p:nvPr/>
        </p:nvSpPr>
        <p:spPr>
          <a:xfrm>
            <a:off x="1295400" y="2133600"/>
            <a:ext cx="542136" cy="369332"/>
          </a:xfrm>
          <a:prstGeom prst="rect">
            <a:avLst/>
          </a:prstGeom>
          <a:noFill/>
        </p:spPr>
        <p:txBody>
          <a:bodyPr wrap="none" rtlCol="0">
            <a:spAutoFit/>
          </a:bodyPr>
          <a:lstStyle/>
          <a:p>
            <a:r>
              <a:rPr lang="en-US" dirty="0" err="1" smtClean="0"/>
              <a:t>P</a:t>
            </a:r>
            <a:r>
              <a:rPr lang="en-US" baseline="-25000" dirty="0" err="1" smtClean="0"/>
              <a:t>min</a:t>
            </a:r>
            <a:endParaRPr lang="en-US" baseline="-25000" dirty="0"/>
          </a:p>
        </p:txBody>
      </p:sp>
      <p:sp>
        <p:nvSpPr>
          <p:cNvPr id="13" name="Rounded Rectangular Callout 12" descr=" 27"/>
          <p:cNvSpPr/>
          <p:nvPr/>
        </p:nvSpPr>
        <p:spPr>
          <a:xfrm>
            <a:off x="5334000" y="3810000"/>
            <a:ext cx="1981200" cy="457200"/>
          </a:xfrm>
          <a:prstGeom prst="wedgeRoundRectCallout">
            <a:avLst>
              <a:gd name="adj1" fmla="val 56376"/>
              <a:gd name="adj2" fmla="val 2628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capacity</a:t>
            </a:r>
            <a:endParaRPr lang="en-US" dirty="0"/>
          </a:p>
        </p:txBody>
      </p:sp>
      <p:sp>
        <p:nvSpPr>
          <p:cNvPr id="22" name="Rectangle 21" descr=" 29"/>
          <p:cNvSpPr/>
          <p:nvPr/>
        </p:nvSpPr>
        <p:spPr>
          <a:xfrm>
            <a:off x="1853302" y="1893332"/>
            <a:ext cx="2702933" cy="518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lide Number Placeholder 29" descr=" 30"/>
          <p:cNvSpPr>
            <a:spLocks noGrp="1"/>
          </p:cNvSpPr>
          <p:nvPr>
            <p:ph type="sldNum" sz="quarter" idx="12"/>
          </p:nvPr>
        </p:nvSpPr>
        <p:spPr/>
        <p:txBody>
          <a:bodyPr/>
          <a:lstStyle/>
          <a:p>
            <a:r>
              <a:rPr lang="en-US" smtClean="0"/>
              <a:t>28</a:t>
            </a:r>
            <a:endParaRPr lang="en-US"/>
          </a:p>
        </p:txBody>
      </p:sp>
      <p:sp>
        <p:nvSpPr>
          <p:cNvPr id="31" name="TextBox 30" descr=" 31"/>
          <p:cNvSpPr txBox="1"/>
          <p:nvPr/>
        </p:nvSpPr>
        <p:spPr>
          <a:xfrm>
            <a:off x="4400265" y="5329872"/>
            <a:ext cx="298480" cy="369332"/>
          </a:xfrm>
          <a:prstGeom prst="rect">
            <a:avLst/>
          </a:prstGeom>
          <a:noFill/>
        </p:spPr>
        <p:txBody>
          <a:bodyPr wrap="none" rtlCol="0">
            <a:spAutoFit/>
          </a:bodyPr>
          <a:lstStyle/>
          <a:p>
            <a:r>
              <a:rPr lang="en-US" dirty="0">
                <a:latin typeface="Symbol" panose="05050102010706020507" pitchFamily="18" charset="2"/>
              </a:rPr>
              <a:t>d</a:t>
            </a:r>
            <a:endParaRPr lang="en-US" dirty="0"/>
          </a:p>
        </p:txBody>
      </p:sp>
      <p:cxnSp>
        <p:nvCxnSpPr>
          <p:cNvPr id="33" name="Straight Connector 32" descr=" 33"/>
          <p:cNvCxnSpPr/>
          <p:nvPr/>
        </p:nvCxnSpPr>
        <p:spPr>
          <a:xfrm>
            <a:off x="7467600" y="5165467"/>
            <a:ext cx="0"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descr=" 34"/>
          <p:cNvCxnSpPr/>
          <p:nvPr/>
        </p:nvCxnSpPr>
        <p:spPr>
          <a:xfrm>
            <a:off x="4550392" y="5156579"/>
            <a:ext cx="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7239000" y="5269468"/>
            <a:ext cx="524695" cy="369332"/>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Tree>
    <p:extLst>
      <p:ext uri="{BB962C8B-B14F-4D97-AF65-F5344CB8AC3E}">
        <p14:creationId xmlns:p14="http://schemas.microsoft.com/office/powerpoint/2010/main" val="38154147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Does workload relocation help?</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descr=" 8"/>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 17"/>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sp>
        <p:nvSpPr>
          <p:cNvPr id="3" name="Slide Number Placeholder 2" descr=" 3"/>
          <p:cNvSpPr>
            <a:spLocks noGrp="1"/>
          </p:cNvSpPr>
          <p:nvPr>
            <p:ph type="sldNum" sz="quarter" idx="12"/>
          </p:nvPr>
        </p:nvSpPr>
        <p:spPr/>
        <p:txBody>
          <a:bodyPr/>
          <a:lstStyle/>
          <a:p>
            <a:r>
              <a:rPr lang="en-US" smtClean="0"/>
              <a:t>29</a:t>
            </a:r>
            <a:endParaRPr lang="en-US"/>
          </a:p>
        </p:txBody>
      </p:sp>
    </p:spTree>
    <p:extLst>
      <p:ext uri="{BB962C8B-B14F-4D97-AF65-F5344CB8AC3E}">
        <p14:creationId xmlns:p14="http://schemas.microsoft.com/office/powerpoint/2010/main" val="39587682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Does workload relocation help?</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descr=" 8"/>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 17"/>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cxnSp>
        <p:nvCxnSpPr>
          <p:cNvPr id="20" name="Straight Connector 19" descr=" 18"/>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0"/>
          <p:cNvCxnSpPr/>
          <p:nvPr/>
        </p:nvCxnSpPr>
        <p:spPr>
          <a:xfrm flipH="1" flipV="1">
            <a:off x="2209800" y="33807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 21"/>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3642650" y="33113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descr=" 24"/>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5"/>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descr=" 3"/>
          <p:cNvSpPr>
            <a:spLocks noGrp="1"/>
          </p:cNvSpPr>
          <p:nvPr>
            <p:ph type="sldNum" sz="quarter" idx="12"/>
          </p:nvPr>
        </p:nvSpPr>
        <p:spPr/>
        <p:txBody>
          <a:bodyPr/>
          <a:lstStyle/>
          <a:p>
            <a:r>
              <a:rPr lang="en-US" smtClean="0"/>
              <a:t>29</a:t>
            </a:r>
            <a:endParaRPr lang="en-US"/>
          </a:p>
        </p:txBody>
      </p:sp>
    </p:spTree>
    <p:extLst>
      <p:ext uri="{BB962C8B-B14F-4D97-AF65-F5344CB8AC3E}">
        <p14:creationId xmlns:p14="http://schemas.microsoft.com/office/powerpoint/2010/main" val="29438357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Does workload relocation help?</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descr=" 8"/>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 17"/>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cxnSp>
        <p:nvCxnSpPr>
          <p:cNvPr id="20" name="Straight Connector 19" descr=" 18"/>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0"/>
          <p:cNvCxnSpPr/>
          <p:nvPr/>
        </p:nvCxnSpPr>
        <p:spPr>
          <a:xfrm flipH="1" flipV="1">
            <a:off x="2209800" y="33807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 21"/>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3642650" y="33113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descr=" 24"/>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5"/>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6" name="TextBox 25" descr=" 26"/>
          <p:cNvSpPr txBox="1"/>
          <p:nvPr/>
        </p:nvSpPr>
        <p:spPr>
          <a:xfrm>
            <a:off x="1219200" y="6324600"/>
            <a:ext cx="6803337" cy="369332"/>
          </a:xfrm>
          <a:prstGeom prst="rect">
            <a:avLst/>
          </a:prstGeom>
          <a:noFill/>
        </p:spPr>
        <p:txBody>
          <a:bodyPr wrap="none" rtlCol="0">
            <a:spAutoFit/>
          </a:bodyPr>
          <a:lstStyle/>
          <a:p>
            <a:r>
              <a:rPr lang="en-US" dirty="0" smtClean="0"/>
              <a:t>Assume that power saving is enabled if </a:t>
            </a:r>
            <a:r>
              <a:rPr lang="en-US" dirty="0" err="1" smtClean="0"/>
              <a:t>upto</a:t>
            </a:r>
            <a:r>
              <a:rPr lang="en-US" dirty="0" smtClean="0"/>
              <a:t> two calls are being served</a:t>
            </a:r>
            <a:endParaRPr lang="en-US" dirty="0"/>
          </a:p>
        </p:txBody>
      </p:sp>
      <p:sp>
        <p:nvSpPr>
          <p:cNvPr id="3" name="Slide Number Placeholder 2" descr=" 3"/>
          <p:cNvSpPr>
            <a:spLocks noGrp="1"/>
          </p:cNvSpPr>
          <p:nvPr>
            <p:ph type="sldNum" sz="quarter" idx="12"/>
          </p:nvPr>
        </p:nvSpPr>
        <p:spPr/>
        <p:txBody>
          <a:bodyPr/>
          <a:lstStyle/>
          <a:p>
            <a:r>
              <a:rPr lang="en-US" smtClean="0"/>
              <a:t>29</a:t>
            </a:r>
            <a:endParaRPr lang="en-US"/>
          </a:p>
        </p:txBody>
      </p:sp>
    </p:spTree>
    <p:extLst>
      <p:ext uri="{BB962C8B-B14F-4D97-AF65-F5344CB8AC3E}">
        <p14:creationId xmlns:p14="http://schemas.microsoft.com/office/powerpoint/2010/main" val="9468023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Does workload relocation help?</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descr=" 8"/>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 17"/>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cxnSp>
        <p:nvCxnSpPr>
          <p:cNvPr id="20" name="Straight Connector 19" descr=" 18"/>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0"/>
          <p:cNvCxnSpPr/>
          <p:nvPr/>
        </p:nvCxnSpPr>
        <p:spPr>
          <a:xfrm flipH="1" flipV="1">
            <a:off x="2209800" y="33807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 21"/>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3642650" y="33113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descr=" 24"/>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5"/>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6" name="TextBox 25" descr=" 26"/>
          <p:cNvSpPr txBox="1"/>
          <p:nvPr/>
        </p:nvSpPr>
        <p:spPr>
          <a:xfrm>
            <a:off x="1219200" y="6324600"/>
            <a:ext cx="6803337" cy="369332"/>
          </a:xfrm>
          <a:prstGeom prst="rect">
            <a:avLst/>
          </a:prstGeom>
          <a:noFill/>
        </p:spPr>
        <p:txBody>
          <a:bodyPr wrap="none" rtlCol="0">
            <a:spAutoFit/>
          </a:bodyPr>
          <a:lstStyle/>
          <a:p>
            <a:r>
              <a:rPr lang="en-US" dirty="0" smtClean="0"/>
              <a:t>Assume that power saving is enabled if </a:t>
            </a:r>
            <a:r>
              <a:rPr lang="en-US" dirty="0" err="1" smtClean="0"/>
              <a:t>upto</a:t>
            </a:r>
            <a:r>
              <a:rPr lang="en-US" dirty="0" smtClean="0"/>
              <a:t> two calls are being served</a:t>
            </a:r>
            <a:endParaRPr lang="en-US" dirty="0"/>
          </a:p>
        </p:txBody>
      </p:sp>
      <p:sp>
        <p:nvSpPr>
          <p:cNvPr id="27" name="Rounded Rectangular Callout 26" descr=" 27"/>
          <p:cNvSpPr/>
          <p:nvPr/>
        </p:nvSpPr>
        <p:spPr>
          <a:xfrm>
            <a:off x="304800" y="4114800"/>
            <a:ext cx="1524000" cy="457200"/>
          </a:xfrm>
          <a:prstGeom prst="wedgeRoundRectCallout">
            <a:avLst>
              <a:gd name="adj1" fmla="val 126509"/>
              <a:gd name="adj2" fmla="val 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 name="Slide Number Placeholder 2" descr=" 3"/>
          <p:cNvSpPr>
            <a:spLocks noGrp="1"/>
          </p:cNvSpPr>
          <p:nvPr>
            <p:ph type="sldNum" sz="quarter" idx="12"/>
          </p:nvPr>
        </p:nvSpPr>
        <p:spPr/>
        <p:txBody>
          <a:bodyPr/>
          <a:lstStyle/>
          <a:p>
            <a:r>
              <a:rPr lang="en-US" smtClean="0"/>
              <a:t>29</a:t>
            </a:r>
            <a:endParaRPr lang="en-US"/>
          </a:p>
        </p:txBody>
      </p:sp>
    </p:spTree>
    <p:extLst>
      <p:ext uri="{BB962C8B-B14F-4D97-AF65-F5344CB8AC3E}">
        <p14:creationId xmlns:p14="http://schemas.microsoft.com/office/powerpoint/2010/main" val="32801046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descr=" 5"/>
          <p:cNvGraphicFramePr>
            <a:graphicFrameLocks noGrp="1"/>
          </p:cNvGraphicFramePr>
          <p:nvPr>
            <p:extLst>
              <p:ext uri="{D42A27DB-BD31-4B8C-83A1-F6EECF244321}">
                <p14:modId xmlns:p14="http://schemas.microsoft.com/office/powerpoint/2010/main" val="3655000585"/>
              </p:ext>
            </p:extLst>
          </p:nvPr>
        </p:nvGraphicFramePr>
        <p:xfrm>
          <a:off x="1524000" y="1605280"/>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Parameter</a:t>
                      </a:r>
                      <a:endParaRPr lang="en-US" dirty="0"/>
                    </a:p>
                  </a:txBody>
                  <a:tcPr/>
                </a:tc>
                <a:tc>
                  <a:txBody>
                    <a:bodyPr/>
                    <a:lstStyle/>
                    <a:p>
                      <a:r>
                        <a:rPr lang="en-US" dirty="0" smtClean="0"/>
                        <a:t>Microsoft</a:t>
                      </a:r>
                      <a:endParaRPr lang="en-US" dirty="0"/>
                    </a:p>
                  </a:txBody>
                  <a:tcPr/>
                </a:tc>
                <a:tc>
                  <a:txBody>
                    <a:bodyPr/>
                    <a:lstStyle/>
                    <a:p>
                      <a:r>
                        <a:rPr lang="en-US" dirty="0" smtClean="0"/>
                        <a:t>Amazon</a:t>
                      </a:r>
                      <a:endParaRPr lang="en-US" dirty="0"/>
                    </a:p>
                  </a:txBody>
                  <a:tcPr/>
                </a:tc>
                <a:tc>
                  <a:txBody>
                    <a:bodyPr/>
                    <a:lstStyle/>
                    <a:p>
                      <a:r>
                        <a:rPr lang="en-US" dirty="0" smtClean="0"/>
                        <a:t>Google</a:t>
                      </a:r>
                      <a:endParaRPr lang="en-US" dirty="0"/>
                    </a:p>
                  </a:txBody>
                  <a:tcPr/>
                </a:tc>
              </a:tr>
              <a:tr h="370840">
                <a:tc>
                  <a:txBody>
                    <a:bodyPr/>
                    <a:lstStyle/>
                    <a:p>
                      <a:r>
                        <a:rPr lang="en-US" dirty="0" smtClean="0"/>
                        <a:t>Servers</a:t>
                      </a:r>
                      <a:endParaRPr lang="en-US" dirty="0"/>
                    </a:p>
                  </a:txBody>
                  <a:tcPr/>
                </a:tc>
                <a:tc>
                  <a:txBody>
                    <a:bodyPr/>
                    <a:lstStyle/>
                    <a:p>
                      <a:r>
                        <a:rPr lang="en-US" dirty="0" smtClean="0"/>
                        <a:t>Millions</a:t>
                      </a:r>
                      <a:endParaRPr lang="en-US" dirty="0"/>
                    </a:p>
                  </a:txBody>
                  <a:tcPr/>
                </a:tc>
                <a:tc>
                  <a:txBody>
                    <a:bodyPr/>
                    <a:lstStyle/>
                    <a:p>
                      <a:r>
                        <a:rPr lang="en-US" dirty="0" smtClean="0"/>
                        <a:t>2.8 </a:t>
                      </a:r>
                      <a:r>
                        <a:rPr lang="en-US" baseline="0" dirty="0" smtClean="0"/>
                        <a:t>– 5.6 M</a:t>
                      </a:r>
                      <a:endParaRPr lang="en-US" dirty="0"/>
                    </a:p>
                  </a:txBody>
                  <a:tcPr/>
                </a:tc>
                <a:tc>
                  <a:txBody>
                    <a:bodyPr/>
                    <a:lstStyle/>
                    <a:p>
                      <a:r>
                        <a:rPr lang="en-US" dirty="0" smtClean="0"/>
                        <a:t>900000</a:t>
                      </a:r>
                      <a:endParaRPr lang="en-US" dirty="0"/>
                    </a:p>
                  </a:txBody>
                  <a:tcPr/>
                </a:tc>
              </a:tr>
              <a:tr h="370840">
                <a:tc>
                  <a:txBody>
                    <a:bodyPr/>
                    <a:lstStyle/>
                    <a:p>
                      <a:r>
                        <a:rPr lang="en-US" dirty="0" smtClean="0"/>
                        <a:t>Data Centers</a:t>
                      </a:r>
                      <a:endParaRPr lang="en-US" dirty="0"/>
                    </a:p>
                  </a:txBody>
                  <a:tcPr/>
                </a:tc>
                <a:tc>
                  <a:txBody>
                    <a:bodyPr/>
                    <a:lstStyle/>
                    <a:p>
                      <a:r>
                        <a:rPr lang="en-US" dirty="0" smtClean="0"/>
                        <a:t>&gt; 26</a:t>
                      </a:r>
                      <a:endParaRPr lang="en-US" dirty="0"/>
                    </a:p>
                  </a:txBody>
                  <a:tcPr/>
                </a:tc>
                <a:tc>
                  <a:txBody>
                    <a:bodyPr/>
                    <a:lstStyle/>
                    <a:p>
                      <a:r>
                        <a:rPr lang="en-US" dirty="0" smtClean="0"/>
                        <a:t>~ 87</a:t>
                      </a:r>
                      <a:endParaRPr lang="en-US" dirty="0"/>
                    </a:p>
                  </a:txBody>
                  <a:tcPr/>
                </a:tc>
                <a:tc>
                  <a:txBody>
                    <a:bodyPr/>
                    <a:lstStyle/>
                    <a:p>
                      <a:r>
                        <a:rPr lang="en-US" dirty="0" smtClean="0"/>
                        <a:t>14</a:t>
                      </a:r>
                      <a:endParaRPr lang="en-US" dirty="0"/>
                    </a:p>
                  </a:txBody>
                  <a:tcPr/>
                </a:tc>
              </a:tr>
            </a:tbl>
          </a:graphicData>
        </a:graphic>
      </p:graphicFrame>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pic>
        <p:nvPicPr>
          <p:cNvPr id="9218" name="Picture 2" descr=" 92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050" y="1524000"/>
            <a:ext cx="7143750" cy="3762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descr=" 8"/>
          <p:cNvSpPr txBox="1"/>
          <p:nvPr/>
        </p:nvSpPr>
        <p:spPr>
          <a:xfrm>
            <a:off x="5214475" y="1110734"/>
            <a:ext cx="3878754" cy="369332"/>
          </a:xfrm>
          <a:prstGeom prst="rect">
            <a:avLst/>
          </a:prstGeom>
          <a:noFill/>
        </p:spPr>
        <p:txBody>
          <a:bodyPr wrap="none" rtlCol="0">
            <a:spAutoFit/>
          </a:bodyPr>
          <a:lstStyle/>
          <a:p>
            <a:r>
              <a:rPr lang="en-US" dirty="0" smtClean="0"/>
              <a:t>1 Data Center ~ 50,000 - 80,000 servers</a:t>
            </a:r>
            <a:endParaRPr lang="en-US" dirty="0"/>
          </a:p>
        </p:txBody>
      </p:sp>
      <p:sp>
        <p:nvSpPr>
          <p:cNvPr id="9" name="TextBox 8" descr=" 7"/>
          <p:cNvSpPr txBox="1"/>
          <p:nvPr/>
        </p:nvSpPr>
        <p:spPr>
          <a:xfrm>
            <a:off x="2362200" y="5131670"/>
            <a:ext cx="4038599" cy="707886"/>
          </a:xfrm>
          <a:prstGeom prst="rect">
            <a:avLst/>
          </a:prstGeom>
          <a:noFill/>
        </p:spPr>
        <p:txBody>
          <a:bodyPr wrap="square" rtlCol="0">
            <a:spAutoFit/>
          </a:bodyPr>
          <a:lstStyle/>
          <a:p>
            <a:pPr algn="ctr"/>
            <a:r>
              <a:rPr lang="en-US" sz="2000" dirty="0" smtClean="0"/>
              <a:t>Google’s data center locations</a:t>
            </a:r>
          </a:p>
          <a:p>
            <a:pPr algn="ctr"/>
            <a:r>
              <a:rPr lang="en-US" sz="2000" dirty="0"/>
              <a:t>http://bit.ly/1WbIvbe</a:t>
            </a:r>
          </a:p>
        </p:txBody>
      </p:sp>
    </p:spTree>
    <p:extLst>
      <p:ext uri="{BB962C8B-B14F-4D97-AF65-F5344CB8AC3E}">
        <p14:creationId xmlns:p14="http://schemas.microsoft.com/office/powerpoint/2010/main" val="30133235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Does workload relocation help?</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descr=" 8"/>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 17"/>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cxnSp>
        <p:nvCxnSpPr>
          <p:cNvPr id="20" name="Straight Connector 19" descr=" 18"/>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0"/>
          <p:cNvCxnSpPr/>
          <p:nvPr/>
        </p:nvCxnSpPr>
        <p:spPr>
          <a:xfrm flipH="1" flipV="1">
            <a:off x="2627315" y="4030992"/>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 21"/>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3155275" y="4017150"/>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descr=" 24"/>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5"/>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6" name="TextBox 25" descr=" 26"/>
          <p:cNvSpPr txBox="1"/>
          <p:nvPr/>
        </p:nvSpPr>
        <p:spPr>
          <a:xfrm>
            <a:off x="1219200" y="6324600"/>
            <a:ext cx="6803337" cy="369332"/>
          </a:xfrm>
          <a:prstGeom prst="rect">
            <a:avLst/>
          </a:prstGeom>
          <a:noFill/>
        </p:spPr>
        <p:txBody>
          <a:bodyPr wrap="none" rtlCol="0">
            <a:spAutoFit/>
          </a:bodyPr>
          <a:lstStyle/>
          <a:p>
            <a:r>
              <a:rPr lang="en-US" dirty="0" smtClean="0"/>
              <a:t>Assume that power saving is enabled if </a:t>
            </a:r>
            <a:r>
              <a:rPr lang="en-US" dirty="0" err="1" smtClean="0"/>
              <a:t>upto</a:t>
            </a:r>
            <a:r>
              <a:rPr lang="en-US" dirty="0" smtClean="0"/>
              <a:t> two calls are being served</a:t>
            </a:r>
            <a:endParaRPr lang="en-US" dirty="0"/>
          </a:p>
        </p:txBody>
      </p:sp>
      <p:sp>
        <p:nvSpPr>
          <p:cNvPr id="28" name="Rounded Rectangular Callout 27" descr=" 28"/>
          <p:cNvSpPr/>
          <p:nvPr/>
        </p:nvSpPr>
        <p:spPr>
          <a:xfrm>
            <a:off x="457200" y="1295400"/>
            <a:ext cx="1524000" cy="457200"/>
          </a:xfrm>
          <a:prstGeom prst="wedgeRoundRectCallout">
            <a:avLst>
              <a:gd name="adj1" fmla="val 59674"/>
              <a:gd name="adj2" fmla="val 31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9" name="Rounded Rectangular Callout 28" descr=" 29"/>
          <p:cNvSpPr/>
          <p:nvPr/>
        </p:nvSpPr>
        <p:spPr>
          <a:xfrm>
            <a:off x="4648200" y="1295400"/>
            <a:ext cx="1524000" cy="457200"/>
          </a:xfrm>
          <a:prstGeom prst="wedgeRoundRectCallout">
            <a:avLst>
              <a:gd name="adj1" fmla="val -79314"/>
              <a:gd name="adj2" fmla="val 2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 name="Slide Number Placeholder 2" descr=" 3"/>
          <p:cNvSpPr>
            <a:spLocks noGrp="1"/>
          </p:cNvSpPr>
          <p:nvPr>
            <p:ph type="sldNum" sz="quarter" idx="12"/>
          </p:nvPr>
        </p:nvSpPr>
        <p:spPr/>
        <p:txBody>
          <a:bodyPr/>
          <a:lstStyle/>
          <a:p>
            <a:r>
              <a:rPr lang="en-US" smtClean="0"/>
              <a:t>29</a:t>
            </a:r>
            <a:endParaRPr lang="en-US"/>
          </a:p>
        </p:txBody>
      </p:sp>
    </p:spTree>
    <p:extLst>
      <p:ext uri="{BB962C8B-B14F-4D97-AF65-F5344CB8AC3E}">
        <p14:creationId xmlns:p14="http://schemas.microsoft.com/office/powerpoint/2010/main" val="24653055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Does workload relocation help?</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2057400" y="29718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971800" y="45720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886200" y="28956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1219200" y="3048000"/>
            <a:ext cx="381000" cy="381000"/>
          </a:xfrm>
          <a:prstGeom prst="rect">
            <a:avLst/>
          </a:prstGeom>
          <a:noFill/>
        </p:spPr>
      </p:pic>
      <p:sp>
        <p:nvSpPr>
          <p:cNvPr id="8" name="Oval 7" descr=" 8"/>
          <p:cNvSpPr/>
          <p:nvPr/>
        </p:nvSpPr>
        <p:spPr>
          <a:xfrm>
            <a:off x="990600" y="19812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819400" y="19812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981200" y="35814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2403675" y="38514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2133600" y="23622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962400" y="22098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3375950" y="37752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4495800" y="33528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2286000" y="4876800"/>
            <a:ext cx="381000" cy="381000"/>
          </a:xfrm>
          <a:prstGeom prst="rect">
            <a:avLst/>
          </a:prstGeom>
          <a:noFill/>
        </p:spPr>
      </p:pic>
      <p:pic>
        <p:nvPicPr>
          <p:cNvPr id="17" name="Picture 2" descr=" 17"/>
          <p:cNvPicPr>
            <a:picLocks noChangeAspect="1" noChangeArrowheads="1"/>
          </p:cNvPicPr>
          <p:nvPr/>
        </p:nvPicPr>
        <p:blipFill>
          <a:blip r:embed="rId3" cstate="print"/>
          <a:srcRect/>
          <a:stretch>
            <a:fillRect/>
          </a:stretch>
        </p:blipFill>
        <p:spPr bwMode="auto">
          <a:xfrm flipH="1">
            <a:off x="3657600" y="5181600"/>
            <a:ext cx="381000" cy="381000"/>
          </a:xfrm>
          <a:prstGeom prst="rect">
            <a:avLst/>
          </a:prstGeom>
          <a:noFill/>
        </p:spPr>
      </p:pic>
      <p:cxnSp>
        <p:nvCxnSpPr>
          <p:cNvPr id="20" name="Straight Connector 19" descr=" 18"/>
          <p:cNvCxnSpPr/>
          <p:nvPr/>
        </p:nvCxnSpPr>
        <p:spPr>
          <a:xfrm flipV="1">
            <a:off x="1600200" y="32283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2286000" y="25908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0"/>
          <p:cNvCxnSpPr/>
          <p:nvPr/>
        </p:nvCxnSpPr>
        <p:spPr>
          <a:xfrm flipH="1" flipV="1">
            <a:off x="2627315" y="4030992"/>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descr=" 21"/>
          <p:cNvCxnSpPr/>
          <p:nvPr/>
        </p:nvCxnSpPr>
        <p:spPr>
          <a:xfrm flipH="1">
            <a:off x="4038600" y="24384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p:nvPr/>
        </p:nvCxnSpPr>
        <p:spPr>
          <a:xfrm>
            <a:off x="4114800" y="31343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3155275" y="4017150"/>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descr=" 24"/>
          <p:cNvCxnSpPr/>
          <p:nvPr/>
        </p:nvCxnSpPr>
        <p:spPr>
          <a:xfrm flipV="1">
            <a:off x="2590800" y="49530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5"/>
          <p:cNvCxnSpPr/>
          <p:nvPr/>
        </p:nvCxnSpPr>
        <p:spPr>
          <a:xfrm>
            <a:off x="3200400" y="4810786"/>
            <a:ext cx="647700" cy="3708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 name="Rounded Rectangular Callout 27" descr=" 28"/>
          <p:cNvSpPr/>
          <p:nvPr/>
        </p:nvSpPr>
        <p:spPr>
          <a:xfrm>
            <a:off x="457200" y="1295400"/>
            <a:ext cx="1524000" cy="457200"/>
          </a:xfrm>
          <a:prstGeom prst="wedgeRoundRectCallout">
            <a:avLst>
              <a:gd name="adj1" fmla="val 59674"/>
              <a:gd name="adj2" fmla="val 3156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9" name="Rounded Rectangular Callout 28" descr=" 29"/>
          <p:cNvSpPr/>
          <p:nvPr/>
        </p:nvSpPr>
        <p:spPr>
          <a:xfrm>
            <a:off x="4648200" y="1295400"/>
            <a:ext cx="1524000" cy="457200"/>
          </a:xfrm>
          <a:prstGeom prst="wedgeRoundRectCallout">
            <a:avLst>
              <a:gd name="adj1" fmla="val -79314"/>
              <a:gd name="adj2" fmla="val 2928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0" name="TextBox 29" descr=" 30"/>
          <p:cNvSpPr txBox="1"/>
          <p:nvPr/>
        </p:nvSpPr>
        <p:spPr>
          <a:xfrm>
            <a:off x="1057687" y="6019800"/>
            <a:ext cx="7324313" cy="461665"/>
          </a:xfrm>
          <a:prstGeom prst="rect">
            <a:avLst/>
          </a:prstGeom>
          <a:noFill/>
        </p:spPr>
        <p:txBody>
          <a:bodyPr wrap="none" rtlCol="0">
            <a:spAutoFit/>
          </a:bodyPr>
          <a:lstStyle/>
          <a:p>
            <a:r>
              <a:rPr lang="en-US" sz="2400" dirty="0" smtClean="0"/>
              <a:t>Handing off some calls may enable greater power savings</a:t>
            </a:r>
            <a:endParaRPr lang="en-US" sz="2400" dirty="0"/>
          </a:p>
        </p:txBody>
      </p:sp>
      <p:sp>
        <p:nvSpPr>
          <p:cNvPr id="3" name="Slide Number Placeholder 2" descr=" 3"/>
          <p:cNvSpPr>
            <a:spLocks noGrp="1"/>
          </p:cNvSpPr>
          <p:nvPr>
            <p:ph type="sldNum" sz="quarter" idx="12"/>
          </p:nvPr>
        </p:nvSpPr>
        <p:spPr/>
        <p:txBody>
          <a:bodyPr/>
          <a:lstStyle/>
          <a:p>
            <a:r>
              <a:rPr lang="en-US" smtClean="0"/>
              <a:t>29</a:t>
            </a:r>
            <a:endParaRPr lang="en-US"/>
          </a:p>
        </p:txBody>
      </p:sp>
    </p:spTree>
    <p:extLst>
      <p:ext uri="{BB962C8B-B14F-4D97-AF65-F5344CB8AC3E}">
        <p14:creationId xmlns:p14="http://schemas.microsoft.com/office/powerpoint/2010/main" val="16112569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Workload Relocation Possible?</a:t>
            </a:r>
            <a:endParaRPr lang="en-US" dirty="0"/>
          </a:p>
        </p:txBody>
      </p:sp>
      <p:pic>
        <p:nvPicPr>
          <p:cNvPr id="4" name="Picture 3" descr="coveragecdf.eps"/>
          <p:cNvPicPr>
            <a:picLocks noChangeAspect="1"/>
          </p:cNvPicPr>
          <p:nvPr/>
        </p:nvPicPr>
        <p:blipFill>
          <a:blip r:embed="rId2" cstate="print"/>
          <a:stretch>
            <a:fillRect/>
          </a:stretch>
        </p:blipFill>
        <p:spPr>
          <a:xfrm>
            <a:off x="928687" y="1143000"/>
            <a:ext cx="7148513" cy="5099800"/>
          </a:xfrm>
          <a:prstGeom prst="rect">
            <a:avLst/>
          </a:prstGeom>
        </p:spPr>
      </p:pic>
      <p:sp>
        <p:nvSpPr>
          <p:cNvPr id="3" name="Slide Number Placeholder 2"/>
          <p:cNvSpPr>
            <a:spLocks noGrp="1"/>
          </p:cNvSpPr>
          <p:nvPr>
            <p:ph type="sldNum" sz="quarter" idx="12"/>
          </p:nvPr>
        </p:nvSpPr>
        <p:spPr/>
        <p:txBody>
          <a:bodyPr/>
          <a:lstStyle/>
          <a:p>
            <a:r>
              <a:rPr lang="en-US" smtClean="0"/>
              <a:t>30</a:t>
            </a:r>
            <a:endParaRPr lang="en-US"/>
          </a:p>
        </p:txBody>
      </p:sp>
    </p:spTree>
    <p:extLst>
      <p:ext uri="{BB962C8B-B14F-4D97-AF65-F5344CB8AC3E}">
        <p14:creationId xmlns:p14="http://schemas.microsoft.com/office/powerpoint/2010/main" val="150255243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661976884"/>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375168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3362998137"/>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18741070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270844575"/>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29344917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1519807902"/>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264960267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3080904868"/>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8" name="TextBox 7" descr=" 6"/>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231986209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1557168556"/>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8" name="TextBox 7" descr=" 6"/>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9" name="TextBox 8" descr=" 13"/>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71905791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4166579976"/>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8" name="TextBox 7" descr=" 6"/>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descr=" 10"/>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9" name="TextBox 8" descr=" 13"/>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1197486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descr=" 5"/>
          <p:cNvGraphicFramePr>
            <a:graphicFrameLocks noGrp="1"/>
          </p:cNvGraphicFramePr>
          <p:nvPr>
            <p:extLst>
              <p:ext uri="{D42A27DB-BD31-4B8C-83A1-F6EECF244321}">
                <p14:modId xmlns:p14="http://schemas.microsoft.com/office/powerpoint/2010/main" val="1617376410"/>
              </p:ext>
            </p:extLst>
          </p:nvPr>
        </p:nvGraphicFramePr>
        <p:xfrm>
          <a:off x="1524000" y="1605280"/>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Parameter</a:t>
                      </a:r>
                      <a:endParaRPr lang="en-US" dirty="0"/>
                    </a:p>
                  </a:txBody>
                  <a:tcPr/>
                </a:tc>
                <a:tc>
                  <a:txBody>
                    <a:bodyPr/>
                    <a:lstStyle/>
                    <a:p>
                      <a:r>
                        <a:rPr lang="en-US" dirty="0" smtClean="0"/>
                        <a:t>Microsoft</a:t>
                      </a:r>
                      <a:endParaRPr lang="en-US" dirty="0"/>
                    </a:p>
                  </a:txBody>
                  <a:tcPr/>
                </a:tc>
                <a:tc>
                  <a:txBody>
                    <a:bodyPr/>
                    <a:lstStyle/>
                    <a:p>
                      <a:r>
                        <a:rPr lang="en-US" dirty="0" smtClean="0"/>
                        <a:t>Amazon</a:t>
                      </a:r>
                      <a:endParaRPr lang="en-US" dirty="0"/>
                    </a:p>
                  </a:txBody>
                  <a:tcPr/>
                </a:tc>
                <a:tc>
                  <a:txBody>
                    <a:bodyPr/>
                    <a:lstStyle/>
                    <a:p>
                      <a:r>
                        <a:rPr lang="en-US" dirty="0" smtClean="0"/>
                        <a:t>Google</a:t>
                      </a:r>
                      <a:endParaRPr lang="en-US" dirty="0"/>
                    </a:p>
                  </a:txBody>
                  <a:tcPr/>
                </a:tc>
              </a:tr>
              <a:tr h="370840">
                <a:tc>
                  <a:txBody>
                    <a:bodyPr/>
                    <a:lstStyle/>
                    <a:p>
                      <a:r>
                        <a:rPr lang="en-US" dirty="0" smtClean="0"/>
                        <a:t>Servers</a:t>
                      </a:r>
                      <a:endParaRPr lang="en-US" dirty="0"/>
                    </a:p>
                  </a:txBody>
                  <a:tcPr/>
                </a:tc>
                <a:tc>
                  <a:txBody>
                    <a:bodyPr/>
                    <a:lstStyle/>
                    <a:p>
                      <a:r>
                        <a:rPr lang="en-US" dirty="0" smtClean="0"/>
                        <a:t>Millions</a:t>
                      </a:r>
                      <a:endParaRPr lang="en-US" dirty="0"/>
                    </a:p>
                  </a:txBody>
                  <a:tcPr/>
                </a:tc>
                <a:tc>
                  <a:txBody>
                    <a:bodyPr/>
                    <a:lstStyle/>
                    <a:p>
                      <a:r>
                        <a:rPr lang="en-US" dirty="0" smtClean="0"/>
                        <a:t>2.8 </a:t>
                      </a:r>
                      <a:r>
                        <a:rPr lang="en-US" baseline="0" dirty="0" smtClean="0"/>
                        <a:t>– 5.6 M</a:t>
                      </a:r>
                      <a:endParaRPr lang="en-US" dirty="0"/>
                    </a:p>
                  </a:txBody>
                  <a:tcPr/>
                </a:tc>
                <a:tc>
                  <a:txBody>
                    <a:bodyPr/>
                    <a:lstStyle/>
                    <a:p>
                      <a:r>
                        <a:rPr lang="en-US" dirty="0" smtClean="0"/>
                        <a:t>900000</a:t>
                      </a:r>
                      <a:endParaRPr lang="en-US" dirty="0"/>
                    </a:p>
                  </a:txBody>
                  <a:tcPr/>
                </a:tc>
              </a:tr>
              <a:tr h="370840">
                <a:tc>
                  <a:txBody>
                    <a:bodyPr/>
                    <a:lstStyle/>
                    <a:p>
                      <a:r>
                        <a:rPr lang="en-US" dirty="0" smtClean="0"/>
                        <a:t>Data Centers</a:t>
                      </a:r>
                      <a:endParaRPr lang="en-US" dirty="0"/>
                    </a:p>
                  </a:txBody>
                  <a:tcPr/>
                </a:tc>
                <a:tc>
                  <a:txBody>
                    <a:bodyPr/>
                    <a:lstStyle/>
                    <a:p>
                      <a:r>
                        <a:rPr lang="en-US" dirty="0" smtClean="0"/>
                        <a:t>&gt; 26</a:t>
                      </a:r>
                      <a:endParaRPr lang="en-US" dirty="0"/>
                    </a:p>
                  </a:txBody>
                  <a:tcPr/>
                </a:tc>
                <a:tc>
                  <a:txBody>
                    <a:bodyPr/>
                    <a:lstStyle/>
                    <a:p>
                      <a:r>
                        <a:rPr lang="en-US" dirty="0" smtClean="0"/>
                        <a:t>~ 87</a:t>
                      </a:r>
                      <a:endParaRPr lang="en-US" dirty="0"/>
                    </a:p>
                  </a:txBody>
                  <a:tcPr/>
                </a:tc>
                <a:tc>
                  <a:txBody>
                    <a:bodyPr/>
                    <a:lstStyle/>
                    <a:p>
                      <a:r>
                        <a:rPr lang="en-US" dirty="0" smtClean="0"/>
                        <a:t>14</a:t>
                      </a:r>
                      <a:endParaRPr lang="en-US" dirty="0"/>
                    </a:p>
                  </a:txBody>
                  <a:tcPr/>
                </a:tc>
              </a:tr>
            </a:tbl>
          </a:graphicData>
        </a:graphic>
      </p:graphicFrame>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pic>
        <p:nvPicPr>
          <p:cNvPr id="10" name="Picture 3" descr=" 92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163" y="1447800"/>
            <a:ext cx="8067675" cy="413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descr=" 8"/>
          <p:cNvSpPr txBox="1"/>
          <p:nvPr/>
        </p:nvSpPr>
        <p:spPr>
          <a:xfrm>
            <a:off x="5214475" y="1110734"/>
            <a:ext cx="3878754" cy="369332"/>
          </a:xfrm>
          <a:prstGeom prst="rect">
            <a:avLst/>
          </a:prstGeom>
          <a:noFill/>
        </p:spPr>
        <p:txBody>
          <a:bodyPr wrap="none" rtlCol="0">
            <a:spAutoFit/>
          </a:bodyPr>
          <a:lstStyle/>
          <a:p>
            <a:r>
              <a:rPr lang="en-US" dirty="0" smtClean="0"/>
              <a:t>1 Data Center ~ 50,000 - 80,000 servers</a:t>
            </a:r>
            <a:endParaRPr lang="en-US" dirty="0"/>
          </a:p>
        </p:txBody>
      </p:sp>
      <p:sp>
        <p:nvSpPr>
          <p:cNvPr id="11" name="TextBox 10" descr=" 10"/>
          <p:cNvSpPr txBox="1"/>
          <p:nvPr/>
        </p:nvSpPr>
        <p:spPr>
          <a:xfrm>
            <a:off x="2286000" y="5562600"/>
            <a:ext cx="4495800" cy="707886"/>
          </a:xfrm>
          <a:prstGeom prst="rect">
            <a:avLst/>
          </a:prstGeom>
          <a:noFill/>
        </p:spPr>
        <p:txBody>
          <a:bodyPr wrap="square" rtlCol="0">
            <a:spAutoFit/>
          </a:bodyPr>
          <a:lstStyle/>
          <a:p>
            <a:pPr algn="ctr"/>
            <a:r>
              <a:rPr lang="en-US" sz="2000" dirty="0" smtClean="0"/>
              <a:t>Microsoft Azure’s data center locations</a:t>
            </a:r>
          </a:p>
          <a:p>
            <a:pPr algn="ctr"/>
            <a:r>
              <a:rPr lang="en-US" sz="2000" dirty="0"/>
              <a:t>http://bit.ly/1mqvi26</a:t>
            </a:r>
          </a:p>
        </p:txBody>
      </p:sp>
    </p:spTree>
    <p:extLst>
      <p:ext uri="{BB962C8B-B14F-4D97-AF65-F5344CB8AC3E}">
        <p14:creationId xmlns:p14="http://schemas.microsoft.com/office/powerpoint/2010/main" val="26625429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2036781022"/>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8" name="TextBox 7" descr=" 6"/>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11" name="TextBox 10" descr=" 7"/>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descr=" 10"/>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9" name="TextBox 8" descr=" 13"/>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25286426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13533289"/>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8" name="TextBox 7" descr=" 6"/>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11" name="TextBox 10" descr=" 7"/>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descr=" 10"/>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9" name="TextBox 8" descr=" 13"/>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12" name="TextBox 11" descr=" 14"/>
          <p:cNvSpPr txBox="1"/>
          <p:nvPr/>
        </p:nvSpPr>
        <p:spPr>
          <a:xfrm>
            <a:off x="6072979" y="3223147"/>
            <a:ext cx="2766221" cy="830997"/>
          </a:xfrm>
          <a:prstGeom prst="rect">
            <a:avLst/>
          </a:prstGeom>
          <a:noFill/>
        </p:spPr>
        <p:txBody>
          <a:bodyPr wrap="square" rtlCol="0">
            <a:spAutoFit/>
          </a:bodyPr>
          <a:lstStyle/>
          <a:p>
            <a:r>
              <a:rPr lang="en-US" sz="2400" dirty="0"/>
              <a:t>Server shutdown / idle / </a:t>
            </a:r>
            <a:r>
              <a:rPr lang="en-US" sz="2400" dirty="0" smtClean="0"/>
              <a:t>hibernate</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32858163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3187163028"/>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8" name="TextBox 7" descr=" 6"/>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11" name="TextBox 10" descr=" 7"/>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descr=" 10"/>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9" name="TextBox 8" descr=" 13"/>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12" name="TextBox 11" descr=" 14"/>
          <p:cNvSpPr txBox="1"/>
          <p:nvPr/>
        </p:nvSpPr>
        <p:spPr>
          <a:xfrm>
            <a:off x="6072979" y="3223147"/>
            <a:ext cx="2766221" cy="830997"/>
          </a:xfrm>
          <a:prstGeom prst="rect">
            <a:avLst/>
          </a:prstGeom>
          <a:noFill/>
        </p:spPr>
        <p:txBody>
          <a:bodyPr wrap="square" rtlCol="0">
            <a:spAutoFit/>
          </a:bodyPr>
          <a:lstStyle/>
          <a:p>
            <a:r>
              <a:rPr lang="en-US" sz="2400" dirty="0"/>
              <a:t>Server shutdown / idle / </a:t>
            </a:r>
            <a:r>
              <a:rPr lang="en-US" sz="2400" dirty="0" smtClean="0"/>
              <a:t>hibernate</a:t>
            </a:r>
            <a:endParaRPr lang="en-US" sz="2400" dirty="0"/>
          </a:p>
        </p:txBody>
      </p:sp>
      <p:sp>
        <p:nvSpPr>
          <p:cNvPr id="13" name="TextBox 12" descr=" 16"/>
          <p:cNvSpPr txBox="1"/>
          <p:nvPr/>
        </p:nvSpPr>
        <p:spPr>
          <a:xfrm>
            <a:off x="3290425" y="3407812"/>
            <a:ext cx="2363276" cy="461665"/>
          </a:xfrm>
          <a:prstGeom prst="rect">
            <a:avLst/>
          </a:prstGeom>
          <a:noFill/>
        </p:spPr>
        <p:txBody>
          <a:bodyPr wrap="none" rtlCol="0">
            <a:spAutoFit/>
          </a:bodyPr>
          <a:lstStyle/>
          <a:p>
            <a:r>
              <a:rPr lang="en-US" sz="2400" dirty="0"/>
              <a:t>BTS Power </a:t>
            </a:r>
            <a:r>
              <a:rPr lang="en-US" sz="2400" dirty="0" smtClean="0"/>
              <a:t>Saving</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12053896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3960267959"/>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8" name="TextBox 7" descr=" 6"/>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11" name="TextBox 10" descr=" 7"/>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14" name="TextBox 13" descr=" 8"/>
          <p:cNvSpPr txBox="1"/>
          <p:nvPr/>
        </p:nvSpPr>
        <p:spPr>
          <a:xfrm>
            <a:off x="377584" y="4267200"/>
            <a:ext cx="2112117" cy="461665"/>
          </a:xfrm>
          <a:prstGeom prst="rect">
            <a:avLst/>
          </a:prstGeom>
          <a:noFill/>
        </p:spPr>
        <p:txBody>
          <a:bodyPr wrap="none" rtlCol="0">
            <a:spAutoFit/>
          </a:bodyPr>
          <a:lstStyle/>
          <a:p>
            <a:r>
              <a:rPr lang="en-US" sz="2400" dirty="0">
                <a:solidFill>
                  <a:srgbClr val="FF0000"/>
                </a:solidFill>
              </a:rPr>
              <a:t>Transition </a:t>
            </a:r>
            <a:r>
              <a:rPr lang="en-US" sz="2400" dirty="0" smtClean="0">
                <a:solidFill>
                  <a:srgbClr val="FF0000"/>
                </a:solidFill>
              </a:rPr>
              <a:t>costs</a:t>
            </a:r>
            <a:endParaRPr lang="en-US" sz="2400" dirty="0">
              <a:solidFill>
                <a:srgbClr val="FF0000"/>
              </a:solidFill>
            </a:endParaRP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descr=" 10"/>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9" name="TextBox 8" descr=" 13"/>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12" name="TextBox 11" descr=" 14"/>
          <p:cNvSpPr txBox="1"/>
          <p:nvPr/>
        </p:nvSpPr>
        <p:spPr>
          <a:xfrm>
            <a:off x="6072979" y="3223147"/>
            <a:ext cx="2766221" cy="830997"/>
          </a:xfrm>
          <a:prstGeom prst="rect">
            <a:avLst/>
          </a:prstGeom>
          <a:noFill/>
        </p:spPr>
        <p:txBody>
          <a:bodyPr wrap="square" rtlCol="0">
            <a:spAutoFit/>
          </a:bodyPr>
          <a:lstStyle/>
          <a:p>
            <a:r>
              <a:rPr lang="en-US" sz="2400" dirty="0"/>
              <a:t>Server shutdown / idle / </a:t>
            </a:r>
            <a:r>
              <a:rPr lang="en-US" sz="2400" dirty="0" smtClean="0"/>
              <a:t>hibernate</a:t>
            </a:r>
            <a:endParaRPr lang="en-US" sz="2400" dirty="0"/>
          </a:p>
        </p:txBody>
      </p:sp>
      <p:sp>
        <p:nvSpPr>
          <p:cNvPr id="13" name="TextBox 12" descr=" 16"/>
          <p:cNvSpPr txBox="1"/>
          <p:nvPr/>
        </p:nvSpPr>
        <p:spPr>
          <a:xfrm>
            <a:off x="3290425" y="3407812"/>
            <a:ext cx="2363276" cy="461665"/>
          </a:xfrm>
          <a:prstGeom prst="rect">
            <a:avLst/>
          </a:prstGeom>
          <a:noFill/>
        </p:spPr>
        <p:txBody>
          <a:bodyPr wrap="none" rtlCol="0">
            <a:spAutoFit/>
          </a:bodyPr>
          <a:lstStyle/>
          <a:p>
            <a:r>
              <a:rPr lang="en-US" sz="2400" dirty="0"/>
              <a:t>BTS Power </a:t>
            </a:r>
            <a:r>
              <a:rPr lang="en-US" sz="2400" dirty="0" smtClean="0"/>
              <a:t>Saving</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2663359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2985910553"/>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8" name="TextBox 7" descr=" 6"/>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11" name="TextBox 10" descr=" 7"/>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14" name="TextBox 13" descr=" 8"/>
          <p:cNvSpPr txBox="1"/>
          <p:nvPr/>
        </p:nvSpPr>
        <p:spPr>
          <a:xfrm>
            <a:off x="377584" y="4267200"/>
            <a:ext cx="2112117" cy="461665"/>
          </a:xfrm>
          <a:prstGeom prst="rect">
            <a:avLst/>
          </a:prstGeom>
          <a:noFill/>
        </p:spPr>
        <p:txBody>
          <a:bodyPr wrap="none" rtlCol="0">
            <a:spAutoFit/>
          </a:bodyPr>
          <a:lstStyle/>
          <a:p>
            <a:r>
              <a:rPr lang="en-US" sz="2400" dirty="0">
                <a:solidFill>
                  <a:srgbClr val="FF0000"/>
                </a:solidFill>
              </a:rPr>
              <a:t>Transition </a:t>
            </a:r>
            <a:r>
              <a:rPr lang="en-US" sz="2400" dirty="0" smtClean="0">
                <a:solidFill>
                  <a:srgbClr val="FF0000"/>
                </a:solidFill>
              </a:rPr>
              <a:t>costs</a:t>
            </a:r>
            <a:endParaRPr lang="en-US" sz="2400" dirty="0">
              <a:solidFill>
                <a:srgbClr val="FF0000"/>
              </a:solidFill>
            </a:endParaRP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descr=" 10"/>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9" name="TextBox 8" descr=" 13"/>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12" name="TextBox 11" descr=" 14"/>
          <p:cNvSpPr txBox="1"/>
          <p:nvPr/>
        </p:nvSpPr>
        <p:spPr>
          <a:xfrm>
            <a:off x="6072979" y="3223147"/>
            <a:ext cx="2766221" cy="830997"/>
          </a:xfrm>
          <a:prstGeom prst="rect">
            <a:avLst/>
          </a:prstGeom>
          <a:noFill/>
        </p:spPr>
        <p:txBody>
          <a:bodyPr wrap="square" rtlCol="0">
            <a:spAutoFit/>
          </a:bodyPr>
          <a:lstStyle/>
          <a:p>
            <a:r>
              <a:rPr lang="en-US" sz="2400" dirty="0"/>
              <a:t>Server shutdown / idle / </a:t>
            </a:r>
            <a:r>
              <a:rPr lang="en-US" sz="2400" dirty="0" smtClean="0"/>
              <a:t>hibernate</a:t>
            </a:r>
            <a:endParaRPr lang="en-US" sz="2400" dirty="0"/>
          </a:p>
        </p:txBody>
      </p:sp>
      <p:sp>
        <p:nvSpPr>
          <p:cNvPr id="15" name="TextBox 14" descr=" 15"/>
          <p:cNvSpPr txBox="1"/>
          <p:nvPr/>
        </p:nvSpPr>
        <p:spPr>
          <a:xfrm>
            <a:off x="6070135" y="4062478"/>
            <a:ext cx="2388065" cy="830997"/>
          </a:xfrm>
          <a:prstGeom prst="rect">
            <a:avLst/>
          </a:prstGeom>
          <a:noFill/>
        </p:spPr>
        <p:txBody>
          <a:bodyPr wrap="square" rtlCol="0">
            <a:spAutoFit/>
          </a:bodyPr>
          <a:lstStyle/>
          <a:p>
            <a:r>
              <a:rPr lang="en-US" sz="2400" dirty="0"/>
              <a:t>(De)activation </a:t>
            </a:r>
            <a:r>
              <a:rPr lang="en-US" sz="2400" dirty="0" smtClean="0"/>
              <a:t>overheads</a:t>
            </a:r>
            <a:endParaRPr lang="en-US" sz="2400" dirty="0"/>
          </a:p>
        </p:txBody>
      </p:sp>
      <p:sp>
        <p:nvSpPr>
          <p:cNvPr id="13" name="TextBox 12" descr=" 16"/>
          <p:cNvSpPr txBox="1"/>
          <p:nvPr/>
        </p:nvSpPr>
        <p:spPr>
          <a:xfrm>
            <a:off x="3290425" y="3407812"/>
            <a:ext cx="2363276" cy="461665"/>
          </a:xfrm>
          <a:prstGeom prst="rect">
            <a:avLst/>
          </a:prstGeom>
          <a:noFill/>
        </p:spPr>
        <p:txBody>
          <a:bodyPr wrap="none" rtlCol="0">
            <a:spAutoFit/>
          </a:bodyPr>
          <a:lstStyle/>
          <a:p>
            <a:r>
              <a:rPr lang="en-US" sz="2400" dirty="0"/>
              <a:t>BTS Power </a:t>
            </a:r>
            <a:r>
              <a:rPr lang="en-US" sz="2400" dirty="0" smtClean="0"/>
              <a:t>Saving</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20046416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Drawing Parallels With Case Study I</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3602598040"/>
              </p:ext>
            </p:extLst>
          </p:nvPr>
        </p:nvGraphicFramePr>
        <p:xfrm>
          <a:off x="381000" y="1397000"/>
          <a:ext cx="8534400" cy="3424162"/>
        </p:xfrm>
        <a:graphic>
          <a:graphicData uri="http://schemas.openxmlformats.org/drawingml/2006/table">
            <a:tbl>
              <a:tblPr firstRow="1" bandRow="1">
                <a:tableStyleId>{5940675A-B579-460E-94D1-54222C63F5DA}</a:tableStyleId>
              </a:tblPr>
              <a:tblGrid>
                <a:gridCol w="2895600"/>
                <a:gridCol w="2794000"/>
                <a:gridCol w="2844800"/>
              </a:tblGrid>
              <a:tr h="706362">
                <a:tc>
                  <a:txBody>
                    <a:bodyPr/>
                    <a:lstStyle/>
                    <a:p>
                      <a:pPr algn="ctr"/>
                      <a:r>
                        <a:rPr lang="en-US" sz="2400" b="1" dirty="0" smtClean="0"/>
                        <a:t>Parameter</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Cellular network</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2400" b="1" dirty="0" smtClean="0"/>
                        <a:t>Data centers</a:t>
                      </a:r>
                      <a:endParaRPr lang="en-US" sz="24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63638">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543076">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904724">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06362">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5" name="TextBox 4" descr=" 5"/>
          <p:cNvSpPr txBox="1"/>
          <p:nvPr/>
        </p:nvSpPr>
        <p:spPr>
          <a:xfrm>
            <a:off x="391232" y="2158663"/>
            <a:ext cx="2420599" cy="461665"/>
          </a:xfrm>
          <a:prstGeom prst="rect">
            <a:avLst/>
          </a:prstGeom>
          <a:noFill/>
        </p:spPr>
        <p:txBody>
          <a:bodyPr wrap="none" rtlCol="0">
            <a:spAutoFit/>
          </a:bodyPr>
          <a:lstStyle/>
          <a:p>
            <a:r>
              <a:rPr lang="en-US" sz="2400" dirty="0">
                <a:solidFill>
                  <a:srgbClr val="FF0000"/>
                </a:solidFill>
              </a:rPr>
              <a:t>Network </a:t>
            </a:r>
            <a:r>
              <a:rPr lang="en-US" sz="2400" dirty="0" smtClean="0">
                <a:solidFill>
                  <a:srgbClr val="FF0000"/>
                </a:solidFill>
              </a:rPr>
              <a:t>resource</a:t>
            </a:r>
            <a:endParaRPr lang="en-US" sz="2400" dirty="0">
              <a:solidFill>
                <a:srgbClr val="FF0000"/>
              </a:solidFill>
            </a:endParaRPr>
          </a:p>
        </p:txBody>
      </p:sp>
      <p:sp>
        <p:nvSpPr>
          <p:cNvPr id="8" name="TextBox 7" descr=" 6"/>
          <p:cNvSpPr txBox="1"/>
          <p:nvPr/>
        </p:nvSpPr>
        <p:spPr>
          <a:xfrm>
            <a:off x="398056" y="2701204"/>
            <a:ext cx="2723823" cy="461665"/>
          </a:xfrm>
          <a:prstGeom prst="rect">
            <a:avLst/>
          </a:prstGeom>
          <a:noFill/>
        </p:spPr>
        <p:txBody>
          <a:bodyPr wrap="none" rtlCol="0">
            <a:spAutoFit/>
          </a:bodyPr>
          <a:lstStyle/>
          <a:p>
            <a:r>
              <a:rPr lang="en-US" sz="2400" dirty="0">
                <a:solidFill>
                  <a:srgbClr val="FF0000"/>
                </a:solidFill>
              </a:rPr>
              <a:t>Workload relocation</a:t>
            </a:r>
          </a:p>
        </p:txBody>
      </p:sp>
      <p:sp>
        <p:nvSpPr>
          <p:cNvPr id="11" name="TextBox 10" descr=" 7"/>
          <p:cNvSpPr txBox="1"/>
          <p:nvPr/>
        </p:nvSpPr>
        <p:spPr>
          <a:xfrm>
            <a:off x="391232" y="3312467"/>
            <a:ext cx="2369303" cy="461665"/>
          </a:xfrm>
          <a:prstGeom prst="rect">
            <a:avLst/>
          </a:prstGeom>
          <a:noFill/>
        </p:spPr>
        <p:txBody>
          <a:bodyPr wrap="none" rtlCol="0">
            <a:spAutoFit/>
          </a:bodyPr>
          <a:lstStyle/>
          <a:p>
            <a:r>
              <a:rPr lang="en-US" sz="2400" dirty="0">
                <a:solidFill>
                  <a:srgbClr val="FF0000"/>
                </a:solidFill>
              </a:rPr>
              <a:t>Resource pruning</a:t>
            </a:r>
          </a:p>
        </p:txBody>
      </p:sp>
      <p:sp>
        <p:nvSpPr>
          <p:cNvPr id="14" name="TextBox 13" descr=" 8"/>
          <p:cNvSpPr txBox="1"/>
          <p:nvPr/>
        </p:nvSpPr>
        <p:spPr>
          <a:xfrm>
            <a:off x="377584" y="4267200"/>
            <a:ext cx="2112117" cy="461665"/>
          </a:xfrm>
          <a:prstGeom prst="rect">
            <a:avLst/>
          </a:prstGeom>
          <a:noFill/>
        </p:spPr>
        <p:txBody>
          <a:bodyPr wrap="none" rtlCol="0">
            <a:spAutoFit/>
          </a:bodyPr>
          <a:lstStyle/>
          <a:p>
            <a:r>
              <a:rPr lang="en-US" sz="2400" dirty="0">
                <a:solidFill>
                  <a:srgbClr val="FF0000"/>
                </a:solidFill>
              </a:rPr>
              <a:t>Transition </a:t>
            </a:r>
            <a:r>
              <a:rPr lang="en-US" sz="2400" dirty="0" smtClean="0">
                <a:solidFill>
                  <a:srgbClr val="FF0000"/>
                </a:solidFill>
              </a:rPr>
              <a:t>costs</a:t>
            </a:r>
            <a:endParaRPr lang="en-US" sz="2400" dirty="0">
              <a:solidFill>
                <a:srgbClr val="FF0000"/>
              </a:solidFill>
            </a:endParaRPr>
          </a:p>
        </p:txBody>
      </p:sp>
      <p:sp>
        <p:nvSpPr>
          <p:cNvPr id="7" name="TextBox 6" descr=" 9"/>
          <p:cNvSpPr txBox="1"/>
          <p:nvPr/>
        </p:nvSpPr>
        <p:spPr>
          <a:xfrm>
            <a:off x="3276600" y="2158663"/>
            <a:ext cx="662361" cy="461665"/>
          </a:xfrm>
          <a:prstGeom prst="rect">
            <a:avLst/>
          </a:prstGeom>
          <a:noFill/>
        </p:spPr>
        <p:txBody>
          <a:bodyPr wrap="none" rtlCol="0">
            <a:spAutoFit/>
          </a:bodyPr>
          <a:lstStyle/>
          <a:p>
            <a:r>
              <a:rPr lang="en-US" sz="2400" dirty="0" smtClean="0"/>
              <a:t>TRX</a:t>
            </a:r>
            <a:endParaRPr lang="en-US" sz="2400" dirty="0"/>
          </a:p>
        </p:txBody>
      </p:sp>
      <p:sp>
        <p:nvSpPr>
          <p:cNvPr id="10" name="TextBox 9" descr=" 10"/>
          <p:cNvSpPr txBox="1"/>
          <p:nvPr/>
        </p:nvSpPr>
        <p:spPr>
          <a:xfrm>
            <a:off x="3276600" y="2701204"/>
            <a:ext cx="1755802" cy="461665"/>
          </a:xfrm>
          <a:prstGeom prst="rect">
            <a:avLst/>
          </a:prstGeom>
          <a:noFill/>
        </p:spPr>
        <p:txBody>
          <a:bodyPr wrap="none" rtlCol="0">
            <a:spAutoFit/>
          </a:bodyPr>
          <a:lstStyle/>
          <a:p>
            <a:r>
              <a:rPr lang="en-US" sz="2400" dirty="0"/>
              <a:t>Call hand </a:t>
            </a:r>
            <a:r>
              <a:rPr lang="en-US" sz="2400" dirty="0" smtClean="0"/>
              <a:t>off</a:t>
            </a:r>
            <a:endParaRPr lang="en-US" sz="2400" dirty="0"/>
          </a:p>
        </p:txBody>
      </p:sp>
      <p:sp>
        <p:nvSpPr>
          <p:cNvPr id="16" name="TextBox 15" descr=" 11"/>
          <p:cNvSpPr txBox="1"/>
          <p:nvPr/>
        </p:nvSpPr>
        <p:spPr>
          <a:xfrm>
            <a:off x="3276600" y="4267199"/>
            <a:ext cx="1423788" cy="461665"/>
          </a:xfrm>
          <a:prstGeom prst="rect">
            <a:avLst/>
          </a:prstGeom>
          <a:noFill/>
        </p:spPr>
        <p:txBody>
          <a:bodyPr wrap="none" rtlCol="0">
            <a:spAutoFit/>
          </a:bodyPr>
          <a:lstStyle/>
          <a:p>
            <a:r>
              <a:rPr lang="en-US" sz="2400" dirty="0" smtClean="0"/>
              <a:t>Negligible</a:t>
            </a:r>
            <a:endParaRPr lang="en-US" sz="2400" dirty="0"/>
          </a:p>
        </p:txBody>
      </p:sp>
      <p:sp>
        <p:nvSpPr>
          <p:cNvPr id="6" name="TextBox 5" descr=" 12"/>
          <p:cNvSpPr txBox="1"/>
          <p:nvPr/>
        </p:nvSpPr>
        <p:spPr>
          <a:xfrm>
            <a:off x="6070135" y="2131367"/>
            <a:ext cx="1102610" cy="461665"/>
          </a:xfrm>
          <a:prstGeom prst="rect">
            <a:avLst/>
          </a:prstGeom>
          <a:noFill/>
        </p:spPr>
        <p:txBody>
          <a:bodyPr wrap="none" rtlCol="0">
            <a:spAutoFit/>
          </a:bodyPr>
          <a:lstStyle/>
          <a:p>
            <a:r>
              <a:rPr lang="en-US" sz="2400" dirty="0" smtClean="0"/>
              <a:t>Servers</a:t>
            </a:r>
            <a:endParaRPr lang="en-US" sz="2400" dirty="0"/>
          </a:p>
        </p:txBody>
      </p:sp>
      <p:sp>
        <p:nvSpPr>
          <p:cNvPr id="9" name="TextBox 8" descr=" 13"/>
          <p:cNvSpPr txBox="1"/>
          <p:nvPr/>
        </p:nvSpPr>
        <p:spPr>
          <a:xfrm>
            <a:off x="6070135" y="2701204"/>
            <a:ext cx="1953035" cy="461665"/>
          </a:xfrm>
          <a:prstGeom prst="rect">
            <a:avLst/>
          </a:prstGeom>
          <a:noFill/>
        </p:spPr>
        <p:txBody>
          <a:bodyPr wrap="none" rtlCol="0">
            <a:spAutoFit/>
          </a:bodyPr>
          <a:lstStyle/>
          <a:p>
            <a:r>
              <a:rPr lang="en-US" sz="2400" dirty="0"/>
              <a:t>Client </a:t>
            </a:r>
            <a:r>
              <a:rPr lang="en-US" sz="2400" dirty="0" smtClean="0"/>
              <a:t>redirect</a:t>
            </a:r>
            <a:endParaRPr lang="en-US" sz="2400" dirty="0"/>
          </a:p>
        </p:txBody>
      </p:sp>
      <p:sp>
        <p:nvSpPr>
          <p:cNvPr id="12" name="TextBox 11" descr=" 14"/>
          <p:cNvSpPr txBox="1"/>
          <p:nvPr/>
        </p:nvSpPr>
        <p:spPr>
          <a:xfrm>
            <a:off x="6072979" y="3223147"/>
            <a:ext cx="2766221" cy="830997"/>
          </a:xfrm>
          <a:prstGeom prst="rect">
            <a:avLst/>
          </a:prstGeom>
          <a:noFill/>
        </p:spPr>
        <p:txBody>
          <a:bodyPr wrap="square" rtlCol="0">
            <a:spAutoFit/>
          </a:bodyPr>
          <a:lstStyle/>
          <a:p>
            <a:r>
              <a:rPr lang="en-US" sz="2400" dirty="0"/>
              <a:t>Server shutdown / idle / </a:t>
            </a:r>
            <a:r>
              <a:rPr lang="en-US" sz="2400" dirty="0" smtClean="0"/>
              <a:t>hibernate</a:t>
            </a:r>
            <a:endParaRPr lang="en-US" sz="2400" dirty="0"/>
          </a:p>
        </p:txBody>
      </p:sp>
      <p:sp>
        <p:nvSpPr>
          <p:cNvPr id="15" name="TextBox 14" descr=" 15"/>
          <p:cNvSpPr txBox="1"/>
          <p:nvPr/>
        </p:nvSpPr>
        <p:spPr>
          <a:xfrm>
            <a:off x="6070135" y="4062478"/>
            <a:ext cx="2388065" cy="830997"/>
          </a:xfrm>
          <a:prstGeom prst="rect">
            <a:avLst/>
          </a:prstGeom>
          <a:noFill/>
        </p:spPr>
        <p:txBody>
          <a:bodyPr wrap="square" rtlCol="0">
            <a:spAutoFit/>
          </a:bodyPr>
          <a:lstStyle/>
          <a:p>
            <a:r>
              <a:rPr lang="en-US" sz="2400" dirty="0"/>
              <a:t>(De)activation </a:t>
            </a:r>
            <a:r>
              <a:rPr lang="en-US" sz="2400" dirty="0" smtClean="0"/>
              <a:t>overheads</a:t>
            </a:r>
            <a:endParaRPr lang="en-US" sz="2400" dirty="0"/>
          </a:p>
        </p:txBody>
      </p:sp>
      <p:sp>
        <p:nvSpPr>
          <p:cNvPr id="13" name="TextBox 12" descr=" 16"/>
          <p:cNvSpPr txBox="1"/>
          <p:nvPr/>
        </p:nvSpPr>
        <p:spPr>
          <a:xfrm>
            <a:off x="3290425" y="3407812"/>
            <a:ext cx="2363276" cy="461665"/>
          </a:xfrm>
          <a:prstGeom prst="rect">
            <a:avLst/>
          </a:prstGeom>
          <a:noFill/>
        </p:spPr>
        <p:txBody>
          <a:bodyPr wrap="none" rtlCol="0">
            <a:spAutoFit/>
          </a:bodyPr>
          <a:lstStyle/>
          <a:p>
            <a:r>
              <a:rPr lang="en-US" sz="2400" dirty="0"/>
              <a:t>BTS Power </a:t>
            </a:r>
            <a:r>
              <a:rPr lang="en-US" sz="2400" dirty="0" smtClean="0"/>
              <a:t>Saving</a:t>
            </a:r>
            <a:endParaRPr lang="en-US" sz="2400" dirty="0"/>
          </a:p>
        </p:txBody>
      </p:sp>
      <p:sp>
        <p:nvSpPr>
          <p:cNvPr id="3" name="Slide Number Placeholder 2" descr=" 3"/>
          <p:cNvSpPr>
            <a:spLocks noGrp="1"/>
          </p:cNvSpPr>
          <p:nvPr>
            <p:ph type="sldNum" sz="quarter" idx="12"/>
          </p:nvPr>
        </p:nvSpPr>
        <p:spPr/>
        <p:txBody>
          <a:bodyPr/>
          <a:lstStyle/>
          <a:p>
            <a:r>
              <a:rPr lang="en-US" smtClean="0"/>
              <a:t>31</a:t>
            </a:r>
            <a:endParaRPr lang="en-US"/>
          </a:p>
        </p:txBody>
      </p:sp>
    </p:spTree>
    <p:extLst>
      <p:ext uri="{BB962C8B-B14F-4D97-AF65-F5344CB8AC3E}">
        <p14:creationId xmlns:p14="http://schemas.microsoft.com/office/powerpoint/2010/main" val="7289506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 </a:t>
            </a:r>
            <a:endParaRPr lang="en-US" dirty="0"/>
          </a:p>
        </p:txBody>
      </p:sp>
      <p:pic>
        <p:nvPicPr>
          <p:cNvPr id="20" name="Picture 2" descr=" 20"/>
          <p:cNvPicPr>
            <a:picLocks noGrp="1" noChangeAspect="1" noChangeArrowheads="1"/>
          </p:cNvPicPr>
          <p:nvPr>
            <p:ph idx="1"/>
          </p:nvPr>
        </p:nvPicPr>
        <p:blipFill>
          <a:blip r:embed="rId3" cstate="print"/>
          <a:srcRect/>
          <a:stretch>
            <a:fillRect/>
          </a:stretch>
        </p:blipFill>
        <p:spPr bwMode="auto">
          <a:xfrm>
            <a:off x="609600" y="1295400"/>
            <a:ext cx="8084545" cy="1295400"/>
          </a:xfrm>
          <a:prstGeom prst="rect">
            <a:avLst/>
          </a:prstGeom>
          <a:noFill/>
          <a:ln w="9525">
            <a:noFill/>
            <a:miter lim="800000"/>
            <a:headEnd/>
            <a:tailEnd/>
          </a:ln>
        </p:spPr>
      </p:pic>
      <p:sp>
        <p:nvSpPr>
          <p:cNvPr id="5" name="Slide Number Placeholder 4" descr=" 5"/>
          <p:cNvSpPr>
            <a:spLocks noGrp="1"/>
          </p:cNvSpPr>
          <p:nvPr>
            <p:ph type="sldNum" sz="quarter" idx="12"/>
          </p:nvPr>
        </p:nvSpPr>
        <p:spPr/>
        <p:txBody>
          <a:bodyPr/>
          <a:lstStyle/>
          <a:p>
            <a:r>
              <a:rPr lang="en-US" smtClean="0"/>
              <a:t>32</a:t>
            </a:r>
            <a:endParaRPr lang="en-US"/>
          </a:p>
        </p:txBody>
      </p:sp>
    </p:spTree>
    <p:extLst>
      <p:ext uri="{BB962C8B-B14F-4D97-AF65-F5344CB8AC3E}">
        <p14:creationId xmlns:p14="http://schemas.microsoft.com/office/powerpoint/2010/main" val="30598477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 </a:t>
            </a:r>
            <a:endParaRPr lang="en-US" dirty="0"/>
          </a:p>
        </p:txBody>
      </p:sp>
      <p:pic>
        <p:nvPicPr>
          <p:cNvPr id="20" name="Picture 2" descr=" 20"/>
          <p:cNvPicPr>
            <a:picLocks noGrp="1" noChangeAspect="1" noChangeArrowheads="1"/>
          </p:cNvPicPr>
          <p:nvPr>
            <p:ph idx="1"/>
          </p:nvPr>
        </p:nvPicPr>
        <p:blipFill>
          <a:blip r:embed="rId3" cstate="print"/>
          <a:srcRect/>
          <a:stretch>
            <a:fillRect/>
          </a:stretch>
        </p:blipFill>
        <p:spPr bwMode="auto">
          <a:xfrm>
            <a:off x="609600" y="1295400"/>
            <a:ext cx="8084545" cy="1295400"/>
          </a:xfrm>
          <a:prstGeom prst="rect">
            <a:avLst/>
          </a:prstGeom>
          <a:noFill/>
          <a:ln w="9525">
            <a:noFill/>
            <a:miter lim="800000"/>
            <a:headEnd/>
            <a:tailEnd/>
          </a:ln>
        </p:spPr>
      </p:pic>
      <p:sp>
        <p:nvSpPr>
          <p:cNvPr id="6" name="Multiply 5" descr=" 3"/>
          <p:cNvSpPr/>
          <p:nvPr/>
        </p:nvSpPr>
        <p:spPr>
          <a:xfrm>
            <a:off x="3817451" y="1371600"/>
            <a:ext cx="2049949" cy="1066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descr=" 5"/>
          <p:cNvSpPr>
            <a:spLocks noGrp="1"/>
          </p:cNvSpPr>
          <p:nvPr>
            <p:ph type="sldNum" sz="quarter" idx="12"/>
          </p:nvPr>
        </p:nvSpPr>
        <p:spPr/>
        <p:txBody>
          <a:bodyPr/>
          <a:lstStyle/>
          <a:p>
            <a:r>
              <a:rPr lang="en-US" smtClean="0"/>
              <a:t>32</a:t>
            </a:r>
            <a:endParaRPr lang="en-US"/>
          </a:p>
        </p:txBody>
      </p:sp>
    </p:spTree>
    <p:extLst>
      <p:ext uri="{BB962C8B-B14F-4D97-AF65-F5344CB8AC3E}">
        <p14:creationId xmlns:p14="http://schemas.microsoft.com/office/powerpoint/2010/main" val="39723805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 </a:t>
            </a:r>
            <a:endParaRPr lang="en-US" dirty="0"/>
          </a:p>
        </p:txBody>
      </p:sp>
      <mc:AlternateContent xmlns:mc="http://schemas.openxmlformats.org/markup-compatibility/2006">
        <mc:Choice xmlns:a14="http://schemas.microsoft.com/office/drawing/2010/main" Requires="a14">
          <p:sp>
            <p:nvSpPr>
              <p:cNvPr id="7" name="TextBox 6" descr=" 4"/>
              <p:cNvSpPr txBox="1"/>
              <p:nvPr/>
            </p:nvSpPr>
            <p:spPr>
              <a:xfrm>
                <a:off x="2971800" y="2514600"/>
                <a:ext cx="2735749" cy="13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𝑚𝑖𝑛𝑖𝑚𝑖𝑧𝑒</m:t>
                      </m:r>
                      <m:nary>
                        <m:naryPr>
                          <m:chr m:val="∑"/>
                          <m:ctrlPr>
                            <a:rPr lang="en-US" sz="2800" i="1" smtClean="0">
                              <a:latin typeface="Cambria Math"/>
                            </a:rPr>
                          </m:ctrlPr>
                        </m:naryPr>
                        <m:sub>
                          <m:r>
                            <m:rPr>
                              <m:brk m:alnAt="23"/>
                            </m:rPr>
                            <a:rPr lang="en-US" sz="2800" b="0" i="1" smtClean="0">
                              <a:latin typeface="Cambria Math"/>
                            </a:rPr>
                            <m:t>𝑗</m:t>
                          </m:r>
                          <m:r>
                            <a:rPr lang="en-US" sz="2800" b="0" i="1" smtClean="0">
                              <a:latin typeface="Cambria Math"/>
                            </a:rPr>
                            <m:t>=1</m:t>
                          </m:r>
                        </m:sub>
                        <m:sup>
                          <m:r>
                            <a:rPr lang="en-US" sz="2800" b="0" i="1" smtClean="0">
                              <a:latin typeface="Cambria Math"/>
                            </a:rPr>
                            <m:t>𝑚</m:t>
                          </m:r>
                        </m:sup>
                        <m:e>
                          <m:sSubSup>
                            <m:sSubSupPr>
                              <m:ctrlPr>
                                <a:rPr lang="en-US" sz="2800" b="0" i="1" smtClean="0">
                                  <a:latin typeface="Cambria Math"/>
                                </a:rPr>
                              </m:ctrlPr>
                            </m:sSubSupPr>
                            <m:e>
                              <m:r>
                                <a:rPr lang="en-US" sz="2800" b="0" i="1" smtClean="0">
                                  <a:latin typeface="Cambria Math"/>
                                </a:rPr>
                                <m:t>𝑝</m:t>
                              </m:r>
                            </m:e>
                            <m:sub>
                              <m:r>
                                <a:rPr lang="en-US" sz="2800" b="0" i="1" smtClean="0">
                                  <a:latin typeface="Cambria Math"/>
                                </a:rPr>
                                <m:t>𝑖</m:t>
                              </m:r>
                            </m:sub>
                            <m:sup>
                              <m:r>
                                <a:rPr lang="en-US" sz="2800" b="0" i="1" smtClean="0">
                                  <a:latin typeface="Cambria Math"/>
                                </a:rPr>
                                <m:t>𝑗</m:t>
                              </m:r>
                            </m:sup>
                          </m:sSubSup>
                        </m:e>
                      </m:nary>
                    </m:oMath>
                  </m:oMathPara>
                </a14:m>
                <a:endParaRPr lang="en-US" sz="2800" dirty="0"/>
              </a:p>
            </p:txBody>
          </p:sp>
        </mc:Choice>
        <mc:Fallback>
          <p:sp>
            <p:nvSpPr>
              <p:cNvPr id="7" name="TextBox 6" descr=" 4"/>
              <p:cNvSpPr txBox="1">
                <a:spLocks noRot="1" noChangeAspect="1" noMove="1" noResize="1" noEditPoints="1" noAdjustHandles="1" noChangeArrowheads="1" noChangeShapeType="1" noTextEdit="1"/>
              </p:cNvSpPr>
              <p:nvPr/>
            </p:nvSpPr>
            <p:spPr>
              <a:xfrm>
                <a:off x="2971800" y="2514600"/>
                <a:ext cx="2735749" cy="1317348"/>
              </a:xfrm>
              <a:prstGeom prst="rect">
                <a:avLst/>
              </a:prstGeom>
              <a:blipFill rotWithShape="1">
                <a:blip r:embed="rId3"/>
                <a:stretch>
                  <a:fillRect/>
                </a:stretch>
              </a:blipFill>
            </p:spPr>
            <p:txBody>
              <a:bodyPr/>
              <a:lstStyle/>
              <a:p>
                <a:r>
                  <a:rPr lang="en-US">
                    <a:noFill/>
                  </a:rPr>
                  <a:t> </a:t>
                </a:r>
              </a:p>
            </p:txBody>
          </p:sp>
        </mc:Fallback>
      </mc:AlternateContent>
      <p:pic>
        <p:nvPicPr>
          <p:cNvPr id="20" name="Picture 2" descr=" 20"/>
          <p:cNvPicPr>
            <a:picLocks noGrp="1" noChangeAspect="1" noChangeArrowheads="1"/>
          </p:cNvPicPr>
          <p:nvPr>
            <p:ph idx="1"/>
          </p:nvPr>
        </p:nvPicPr>
        <p:blipFill>
          <a:blip r:embed="rId4" cstate="print"/>
          <a:srcRect/>
          <a:stretch>
            <a:fillRect/>
          </a:stretch>
        </p:blipFill>
        <p:spPr bwMode="auto">
          <a:xfrm>
            <a:off x="609600" y="1295400"/>
            <a:ext cx="8084545" cy="1295400"/>
          </a:xfrm>
          <a:prstGeom prst="rect">
            <a:avLst/>
          </a:prstGeom>
          <a:noFill/>
          <a:ln w="9525">
            <a:noFill/>
            <a:miter lim="800000"/>
            <a:headEnd/>
            <a:tailEnd/>
          </a:ln>
        </p:spPr>
      </p:pic>
      <p:sp>
        <p:nvSpPr>
          <p:cNvPr id="6" name="Multiply 5" descr=" 3"/>
          <p:cNvSpPr/>
          <p:nvPr/>
        </p:nvSpPr>
        <p:spPr>
          <a:xfrm>
            <a:off x="3817451" y="1371600"/>
            <a:ext cx="2049949" cy="1066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descr=" 21"/>
          <p:cNvSpPr txBox="1"/>
          <p:nvPr/>
        </p:nvSpPr>
        <p:spPr>
          <a:xfrm>
            <a:off x="1752600" y="5105400"/>
            <a:ext cx="5254965" cy="523220"/>
          </a:xfrm>
          <a:prstGeom prst="rect">
            <a:avLst/>
          </a:prstGeom>
          <a:noFill/>
        </p:spPr>
        <p:txBody>
          <a:bodyPr wrap="none" rtlCol="0">
            <a:spAutoFit/>
          </a:bodyPr>
          <a:lstStyle/>
          <a:p>
            <a:r>
              <a:rPr lang="en-US" sz="2800" dirty="0" smtClean="0"/>
              <a:t>For every interval, minimize # TRXs</a:t>
            </a:r>
            <a:endParaRPr lang="en-US" sz="2800" dirty="0"/>
          </a:p>
        </p:txBody>
      </p:sp>
      <p:sp>
        <p:nvSpPr>
          <p:cNvPr id="5" name="Slide Number Placeholder 4" descr=" 5"/>
          <p:cNvSpPr>
            <a:spLocks noGrp="1"/>
          </p:cNvSpPr>
          <p:nvPr>
            <p:ph type="sldNum" sz="quarter" idx="12"/>
          </p:nvPr>
        </p:nvSpPr>
        <p:spPr/>
        <p:txBody>
          <a:bodyPr/>
          <a:lstStyle/>
          <a:p>
            <a:r>
              <a:rPr lang="en-US" smtClean="0"/>
              <a:t>32</a:t>
            </a:r>
            <a:endParaRPr lang="en-US"/>
          </a:p>
        </p:txBody>
      </p:sp>
    </p:spTree>
    <p:extLst>
      <p:ext uri="{BB962C8B-B14F-4D97-AF65-F5344CB8AC3E}">
        <p14:creationId xmlns:p14="http://schemas.microsoft.com/office/powerpoint/2010/main" val="4465896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 </a:t>
            </a:r>
            <a:endParaRPr lang="en-US" dirty="0"/>
          </a:p>
        </p:txBody>
      </p:sp>
      <mc:AlternateContent xmlns:mc="http://schemas.openxmlformats.org/markup-compatibility/2006">
        <mc:Choice xmlns:a14="http://schemas.microsoft.com/office/drawing/2010/main" Requires="a14">
          <p:sp>
            <p:nvSpPr>
              <p:cNvPr id="7" name="TextBox 6" descr=" 4"/>
              <p:cNvSpPr txBox="1"/>
              <p:nvPr/>
            </p:nvSpPr>
            <p:spPr>
              <a:xfrm>
                <a:off x="2971800" y="2514600"/>
                <a:ext cx="2735749" cy="13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𝑚𝑖𝑛𝑖𝑚𝑖𝑧𝑒</m:t>
                      </m:r>
                      <m:nary>
                        <m:naryPr>
                          <m:chr m:val="∑"/>
                          <m:ctrlPr>
                            <a:rPr lang="en-US" sz="2800" i="1" smtClean="0">
                              <a:latin typeface="Cambria Math"/>
                            </a:rPr>
                          </m:ctrlPr>
                        </m:naryPr>
                        <m:sub>
                          <m:r>
                            <m:rPr>
                              <m:brk m:alnAt="23"/>
                            </m:rPr>
                            <a:rPr lang="en-US" sz="2800" b="0" i="1" smtClean="0">
                              <a:latin typeface="Cambria Math"/>
                            </a:rPr>
                            <m:t>𝑗</m:t>
                          </m:r>
                          <m:r>
                            <a:rPr lang="en-US" sz="2800" b="0" i="1" smtClean="0">
                              <a:latin typeface="Cambria Math"/>
                            </a:rPr>
                            <m:t>=1</m:t>
                          </m:r>
                        </m:sub>
                        <m:sup>
                          <m:r>
                            <a:rPr lang="en-US" sz="2800" b="0" i="1" smtClean="0">
                              <a:latin typeface="Cambria Math"/>
                            </a:rPr>
                            <m:t>𝑚</m:t>
                          </m:r>
                        </m:sup>
                        <m:e>
                          <m:sSubSup>
                            <m:sSubSupPr>
                              <m:ctrlPr>
                                <a:rPr lang="en-US" sz="2800" b="0" i="1" smtClean="0">
                                  <a:latin typeface="Cambria Math"/>
                                </a:rPr>
                              </m:ctrlPr>
                            </m:sSubSupPr>
                            <m:e>
                              <m:r>
                                <a:rPr lang="en-US" sz="2800" b="0" i="1" smtClean="0">
                                  <a:latin typeface="Cambria Math"/>
                                </a:rPr>
                                <m:t>𝑝</m:t>
                              </m:r>
                            </m:e>
                            <m:sub>
                              <m:r>
                                <a:rPr lang="en-US" sz="2800" b="0" i="1" smtClean="0">
                                  <a:latin typeface="Cambria Math"/>
                                </a:rPr>
                                <m:t>𝑖</m:t>
                              </m:r>
                            </m:sub>
                            <m:sup>
                              <m:r>
                                <a:rPr lang="en-US" sz="2800" b="0" i="1" smtClean="0">
                                  <a:latin typeface="Cambria Math"/>
                                </a:rPr>
                                <m:t>𝑗</m:t>
                              </m:r>
                            </m:sup>
                          </m:sSubSup>
                        </m:e>
                      </m:nary>
                    </m:oMath>
                  </m:oMathPara>
                </a14:m>
                <a:endParaRPr lang="en-US" sz="2800" dirty="0"/>
              </a:p>
            </p:txBody>
          </p:sp>
        </mc:Choice>
        <mc:Fallback>
          <p:sp>
            <p:nvSpPr>
              <p:cNvPr id="7" name="TextBox 6" descr=" 4"/>
              <p:cNvSpPr txBox="1">
                <a:spLocks noRot="1" noChangeAspect="1" noMove="1" noResize="1" noEditPoints="1" noAdjustHandles="1" noChangeArrowheads="1" noChangeShapeType="1" noTextEdit="1"/>
              </p:cNvSpPr>
              <p:nvPr/>
            </p:nvSpPr>
            <p:spPr>
              <a:xfrm>
                <a:off x="2971800" y="2514600"/>
                <a:ext cx="2735749" cy="1317348"/>
              </a:xfrm>
              <a:prstGeom prst="rect">
                <a:avLst/>
              </a:prstGeom>
              <a:blipFill rotWithShape="1">
                <a:blip r:embed="rId3"/>
                <a:stretch>
                  <a:fillRect/>
                </a:stretch>
              </a:blipFill>
            </p:spPr>
            <p:txBody>
              <a:bodyPr/>
              <a:lstStyle/>
              <a:p>
                <a:r>
                  <a:rPr lang="en-US">
                    <a:noFill/>
                  </a:rPr>
                  <a:t> </a:t>
                </a:r>
              </a:p>
            </p:txBody>
          </p:sp>
        </mc:Fallback>
      </mc:AlternateContent>
      <p:pic>
        <p:nvPicPr>
          <p:cNvPr id="20" name="Picture 2" descr=" 20"/>
          <p:cNvPicPr>
            <a:picLocks noGrp="1" noChangeAspect="1" noChangeArrowheads="1"/>
          </p:cNvPicPr>
          <p:nvPr>
            <p:ph idx="1"/>
          </p:nvPr>
        </p:nvPicPr>
        <p:blipFill>
          <a:blip r:embed="rId4" cstate="print"/>
          <a:srcRect/>
          <a:stretch>
            <a:fillRect/>
          </a:stretch>
        </p:blipFill>
        <p:spPr bwMode="auto">
          <a:xfrm>
            <a:off x="609600" y="1295400"/>
            <a:ext cx="8084545" cy="1295400"/>
          </a:xfrm>
          <a:prstGeom prst="rect">
            <a:avLst/>
          </a:prstGeom>
          <a:noFill/>
          <a:ln w="9525">
            <a:noFill/>
            <a:miter lim="800000"/>
            <a:headEnd/>
            <a:tailEnd/>
          </a:ln>
        </p:spPr>
      </p:pic>
      <p:sp>
        <p:nvSpPr>
          <p:cNvPr id="6" name="Multiply 5" descr=" 3"/>
          <p:cNvSpPr/>
          <p:nvPr/>
        </p:nvSpPr>
        <p:spPr>
          <a:xfrm>
            <a:off x="3817451" y="1371600"/>
            <a:ext cx="2049949" cy="1066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 20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4038600"/>
            <a:ext cx="4762500" cy="26479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descr=" 22"/>
          <p:cNvSpPr txBox="1"/>
          <p:nvPr/>
        </p:nvSpPr>
        <p:spPr>
          <a:xfrm>
            <a:off x="4648200" y="4114800"/>
            <a:ext cx="3902287" cy="461665"/>
          </a:xfrm>
          <a:prstGeom prst="rect">
            <a:avLst/>
          </a:prstGeom>
          <a:noFill/>
        </p:spPr>
        <p:txBody>
          <a:bodyPr wrap="none" rtlCol="0">
            <a:spAutoFit/>
          </a:bodyPr>
          <a:lstStyle/>
          <a:p>
            <a:r>
              <a:rPr lang="en-US" sz="2400" dirty="0" smtClean="0">
                <a:solidFill>
                  <a:schemeClr val="bg1"/>
                </a:solidFill>
              </a:rPr>
              <a:t>Seemingly simple formulation</a:t>
            </a:r>
            <a:endParaRPr lang="en-US" sz="2400" dirty="0">
              <a:solidFill>
                <a:schemeClr val="bg1"/>
              </a:solidFill>
            </a:endParaRPr>
          </a:p>
        </p:txBody>
      </p:sp>
      <p:sp>
        <p:nvSpPr>
          <p:cNvPr id="5" name="Slide Number Placeholder 4" descr=" 5"/>
          <p:cNvSpPr>
            <a:spLocks noGrp="1"/>
          </p:cNvSpPr>
          <p:nvPr>
            <p:ph type="sldNum" sz="quarter" idx="12"/>
          </p:nvPr>
        </p:nvSpPr>
        <p:spPr/>
        <p:txBody>
          <a:bodyPr/>
          <a:lstStyle/>
          <a:p>
            <a:r>
              <a:rPr lang="en-US" smtClean="0"/>
              <a:t>32</a:t>
            </a:r>
            <a:endParaRPr lang="en-US"/>
          </a:p>
        </p:txBody>
      </p:sp>
    </p:spTree>
    <p:extLst>
      <p:ext uri="{BB962C8B-B14F-4D97-AF65-F5344CB8AC3E}">
        <p14:creationId xmlns:p14="http://schemas.microsoft.com/office/powerpoint/2010/main" val="263715476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descr=" 5"/>
          <p:cNvGraphicFramePr>
            <a:graphicFrameLocks noGrp="1"/>
          </p:cNvGraphicFramePr>
          <p:nvPr>
            <p:extLst>
              <p:ext uri="{D42A27DB-BD31-4B8C-83A1-F6EECF244321}">
                <p14:modId xmlns:p14="http://schemas.microsoft.com/office/powerpoint/2010/main" val="1045697550"/>
              </p:ext>
            </p:extLst>
          </p:nvPr>
        </p:nvGraphicFramePr>
        <p:xfrm>
          <a:off x="1524000" y="1605280"/>
          <a:ext cx="6096000" cy="111252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Parameter</a:t>
                      </a:r>
                      <a:endParaRPr lang="en-US" dirty="0"/>
                    </a:p>
                  </a:txBody>
                  <a:tcPr/>
                </a:tc>
                <a:tc>
                  <a:txBody>
                    <a:bodyPr/>
                    <a:lstStyle/>
                    <a:p>
                      <a:r>
                        <a:rPr lang="en-US" dirty="0" smtClean="0"/>
                        <a:t>Microsoft</a:t>
                      </a:r>
                      <a:endParaRPr lang="en-US" dirty="0"/>
                    </a:p>
                  </a:txBody>
                  <a:tcPr/>
                </a:tc>
                <a:tc>
                  <a:txBody>
                    <a:bodyPr/>
                    <a:lstStyle/>
                    <a:p>
                      <a:r>
                        <a:rPr lang="en-US" dirty="0" smtClean="0"/>
                        <a:t>Amazon</a:t>
                      </a:r>
                      <a:endParaRPr lang="en-US" dirty="0"/>
                    </a:p>
                  </a:txBody>
                  <a:tcPr/>
                </a:tc>
                <a:tc>
                  <a:txBody>
                    <a:bodyPr/>
                    <a:lstStyle/>
                    <a:p>
                      <a:r>
                        <a:rPr lang="en-US" dirty="0" smtClean="0"/>
                        <a:t>Google</a:t>
                      </a:r>
                      <a:endParaRPr lang="en-US" dirty="0"/>
                    </a:p>
                  </a:txBody>
                  <a:tcPr/>
                </a:tc>
              </a:tr>
              <a:tr h="370840">
                <a:tc>
                  <a:txBody>
                    <a:bodyPr/>
                    <a:lstStyle/>
                    <a:p>
                      <a:r>
                        <a:rPr lang="en-US" dirty="0" smtClean="0"/>
                        <a:t>Servers</a:t>
                      </a:r>
                      <a:endParaRPr lang="en-US" dirty="0"/>
                    </a:p>
                  </a:txBody>
                  <a:tcPr/>
                </a:tc>
                <a:tc>
                  <a:txBody>
                    <a:bodyPr/>
                    <a:lstStyle/>
                    <a:p>
                      <a:r>
                        <a:rPr lang="en-US" dirty="0" smtClean="0"/>
                        <a:t>Millions</a:t>
                      </a:r>
                      <a:endParaRPr lang="en-US" dirty="0"/>
                    </a:p>
                  </a:txBody>
                  <a:tcPr/>
                </a:tc>
                <a:tc>
                  <a:txBody>
                    <a:bodyPr/>
                    <a:lstStyle/>
                    <a:p>
                      <a:r>
                        <a:rPr lang="en-US" dirty="0" smtClean="0"/>
                        <a:t>2.8 </a:t>
                      </a:r>
                      <a:r>
                        <a:rPr lang="en-US" baseline="0" dirty="0" smtClean="0"/>
                        <a:t>– 5.6 M</a:t>
                      </a:r>
                      <a:endParaRPr lang="en-US" dirty="0"/>
                    </a:p>
                  </a:txBody>
                  <a:tcPr/>
                </a:tc>
                <a:tc>
                  <a:txBody>
                    <a:bodyPr/>
                    <a:lstStyle/>
                    <a:p>
                      <a:r>
                        <a:rPr lang="en-US" dirty="0" smtClean="0"/>
                        <a:t>900000</a:t>
                      </a:r>
                      <a:endParaRPr lang="en-US" dirty="0"/>
                    </a:p>
                  </a:txBody>
                  <a:tcPr/>
                </a:tc>
              </a:tr>
              <a:tr h="370840">
                <a:tc>
                  <a:txBody>
                    <a:bodyPr/>
                    <a:lstStyle/>
                    <a:p>
                      <a:r>
                        <a:rPr lang="en-US" dirty="0" smtClean="0"/>
                        <a:t>Data Centers</a:t>
                      </a:r>
                      <a:endParaRPr lang="en-US" dirty="0"/>
                    </a:p>
                  </a:txBody>
                  <a:tcPr/>
                </a:tc>
                <a:tc>
                  <a:txBody>
                    <a:bodyPr/>
                    <a:lstStyle/>
                    <a:p>
                      <a:r>
                        <a:rPr lang="en-US" dirty="0" smtClean="0"/>
                        <a:t>&gt; 26</a:t>
                      </a:r>
                      <a:endParaRPr lang="en-US" dirty="0"/>
                    </a:p>
                  </a:txBody>
                  <a:tcPr/>
                </a:tc>
                <a:tc>
                  <a:txBody>
                    <a:bodyPr/>
                    <a:lstStyle/>
                    <a:p>
                      <a:r>
                        <a:rPr lang="en-US" dirty="0" smtClean="0"/>
                        <a:t>~ 87</a:t>
                      </a:r>
                      <a:endParaRPr lang="en-US" dirty="0"/>
                    </a:p>
                  </a:txBody>
                  <a:tcPr/>
                </a:tc>
                <a:tc>
                  <a:txBody>
                    <a:bodyPr/>
                    <a:lstStyle/>
                    <a:p>
                      <a:r>
                        <a:rPr lang="en-US" dirty="0" smtClean="0"/>
                        <a:t>14</a:t>
                      </a:r>
                      <a:endParaRPr lang="en-US" dirty="0"/>
                    </a:p>
                  </a:txBody>
                  <a:tcPr/>
                </a:tc>
              </a:tr>
            </a:tbl>
          </a:graphicData>
        </a:graphic>
      </p:graphicFrame>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spTree>
    <p:extLst>
      <p:ext uri="{BB962C8B-B14F-4D97-AF65-F5344CB8AC3E}">
        <p14:creationId xmlns:p14="http://schemas.microsoft.com/office/powerpoint/2010/main" val="33855824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Optimization Formulation </a:t>
            </a:r>
            <a:endParaRPr lang="en-US" dirty="0"/>
          </a:p>
        </p:txBody>
      </p:sp>
      <mc:AlternateContent xmlns:mc="http://schemas.openxmlformats.org/markup-compatibility/2006">
        <mc:Choice xmlns:a14="http://schemas.microsoft.com/office/drawing/2010/main" Requires="a14">
          <p:sp>
            <p:nvSpPr>
              <p:cNvPr id="7" name="TextBox 6" descr=" 4"/>
              <p:cNvSpPr txBox="1"/>
              <p:nvPr/>
            </p:nvSpPr>
            <p:spPr>
              <a:xfrm>
                <a:off x="2971800" y="2514600"/>
                <a:ext cx="2735749" cy="13173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𝑚𝑖𝑛𝑖𝑚𝑖𝑧𝑒</m:t>
                      </m:r>
                      <m:nary>
                        <m:naryPr>
                          <m:chr m:val="∑"/>
                          <m:ctrlPr>
                            <a:rPr lang="en-US" sz="2800" i="1" smtClean="0">
                              <a:latin typeface="Cambria Math"/>
                            </a:rPr>
                          </m:ctrlPr>
                        </m:naryPr>
                        <m:sub>
                          <m:r>
                            <m:rPr>
                              <m:brk m:alnAt="23"/>
                            </m:rPr>
                            <a:rPr lang="en-US" sz="2800" b="0" i="1" smtClean="0">
                              <a:latin typeface="Cambria Math"/>
                            </a:rPr>
                            <m:t>𝑗</m:t>
                          </m:r>
                          <m:r>
                            <a:rPr lang="en-US" sz="2800" b="0" i="1" smtClean="0">
                              <a:latin typeface="Cambria Math"/>
                            </a:rPr>
                            <m:t>=1</m:t>
                          </m:r>
                        </m:sub>
                        <m:sup>
                          <m:r>
                            <a:rPr lang="en-US" sz="2800" b="0" i="1" smtClean="0">
                              <a:latin typeface="Cambria Math"/>
                            </a:rPr>
                            <m:t>𝑚</m:t>
                          </m:r>
                        </m:sup>
                        <m:e>
                          <m:sSubSup>
                            <m:sSubSupPr>
                              <m:ctrlPr>
                                <a:rPr lang="en-US" sz="2800" b="0" i="1" smtClean="0">
                                  <a:latin typeface="Cambria Math"/>
                                </a:rPr>
                              </m:ctrlPr>
                            </m:sSubSupPr>
                            <m:e>
                              <m:r>
                                <a:rPr lang="en-US" sz="2800" b="0" i="1" smtClean="0">
                                  <a:latin typeface="Cambria Math"/>
                                </a:rPr>
                                <m:t>𝑝</m:t>
                              </m:r>
                            </m:e>
                            <m:sub>
                              <m:r>
                                <a:rPr lang="en-US" sz="2800" b="0" i="1" smtClean="0">
                                  <a:latin typeface="Cambria Math"/>
                                </a:rPr>
                                <m:t>𝑖</m:t>
                              </m:r>
                            </m:sub>
                            <m:sup>
                              <m:r>
                                <a:rPr lang="en-US" sz="2800" b="0" i="1" smtClean="0">
                                  <a:latin typeface="Cambria Math"/>
                                </a:rPr>
                                <m:t>𝑗</m:t>
                              </m:r>
                            </m:sup>
                          </m:sSubSup>
                        </m:e>
                      </m:nary>
                    </m:oMath>
                  </m:oMathPara>
                </a14:m>
                <a:endParaRPr lang="en-US" sz="2800" dirty="0"/>
              </a:p>
            </p:txBody>
          </p:sp>
        </mc:Choice>
        <mc:Fallback>
          <p:sp>
            <p:nvSpPr>
              <p:cNvPr id="7" name="TextBox 6" descr=" 4"/>
              <p:cNvSpPr txBox="1">
                <a:spLocks noRot="1" noChangeAspect="1" noMove="1" noResize="1" noEditPoints="1" noAdjustHandles="1" noChangeArrowheads="1" noChangeShapeType="1" noTextEdit="1"/>
              </p:cNvSpPr>
              <p:nvPr/>
            </p:nvSpPr>
            <p:spPr>
              <a:xfrm>
                <a:off x="2971800" y="2514600"/>
                <a:ext cx="2735749" cy="1317348"/>
              </a:xfrm>
              <a:prstGeom prst="rect">
                <a:avLst/>
              </a:prstGeom>
              <a:blipFill rotWithShape="1">
                <a:blip r:embed="rId3"/>
                <a:stretch>
                  <a:fillRect/>
                </a:stretch>
              </a:blipFill>
            </p:spPr>
            <p:txBody>
              <a:bodyPr/>
              <a:lstStyle/>
              <a:p>
                <a:r>
                  <a:rPr lang="en-US">
                    <a:noFill/>
                  </a:rPr>
                  <a:t> </a:t>
                </a:r>
              </a:p>
            </p:txBody>
          </p:sp>
        </mc:Fallback>
      </mc:AlternateContent>
      <p:pic>
        <p:nvPicPr>
          <p:cNvPr id="20" name="Picture 2" descr=" 20"/>
          <p:cNvPicPr>
            <a:picLocks noGrp="1" noChangeAspect="1" noChangeArrowheads="1"/>
          </p:cNvPicPr>
          <p:nvPr>
            <p:ph idx="1"/>
          </p:nvPr>
        </p:nvPicPr>
        <p:blipFill>
          <a:blip r:embed="rId4" cstate="print"/>
          <a:srcRect/>
          <a:stretch>
            <a:fillRect/>
          </a:stretch>
        </p:blipFill>
        <p:spPr bwMode="auto">
          <a:xfrm>
            <a:off x="609600" y="1295400"/>
            <a:ext cx="8084545" cy="1295400"/>
          </a:xfrm>
          <a:prstGeom prst="rect">
            <a:avLst/>
          </a:prstGeom>
          <a:noFill/>
          <a:ln w="9525">
            <a:noFill/>
            <a:miter lim="800000"/>
            <a:headEnd/>
            <a:tailEnd/>
          </a:ln>
        </p:spPr>
      </p:pic>
      <p:sp>
        <p:nvSpPr>
          <p:cNvPr id="6" name="Multiply 5" descr=" 3"/>
          <p:cNvSpPr/>
          <p:nvPr/>
        </p:nvSpPr>
        <p:spPr>
          <a:xfrm>
            <a:off x="3817451" y="1371600"/>
            <a:ext cx="2049949" cy="10668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 20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4038600"/>
            <a:ext cx="4762500" cy="264795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descr=" 22"/>
          <p:cNvSpPr txBox="1"/>
          <p:nvPr/>
        </p:nvSpPr>
        <p:spPr>
          <a:xfrm>
            <a:off x="4648200" y="4114800"/>
            <a:ext cx="3902287" cy="461665"/>
          </a:xfrm>
          <a:prstGeom prst="rect">
            <a:avLst/>
          </a:prstGeom>
          <a:noFill/>
        </p:spPr>
        <p:txBody>
          <a:bodyPr wrap="none" rtlCol="0">
            <a:spAutoFit/>
          </a:bodyPr>
          <a:lstStyle/>
          <a:p>
            <a:r>
              <a:rPr lang="en-US" sz="2400" dirty="0" smtClean="0">
                <a:solidFill>
                  <a:schemeClr val="bg1"/>
                </a:solidFill>
              </a:rPr>
              <a:t>Seemingly simple formulation</a:t>
            </a:r>
            <a:endParaRPr lang="en-US" sz="2400" dirty="0">
              <a:solidFill>
                <a:schemeClr val="bg1"/>
              </a:solidFill>
            </a:endParaRPr>
          </a:p>
        </p:txBody>
      </p:sp>
      <p:sp>
        <p:nvSpPr>
          <p:cNvPr id="11" name="TextBox 10" descr=" 24"/>
          <p:cNvSpPr txBox="1"/>
          <p:nvPr/>
        </p:nvSpPr>
        <p:spPr>
          <a:xfrm>
            <a:off x="7597578" y="6091535"/>
            <a:ext cx="1241622" cy="461665"/>
          </a:xfrm>
          <a:prstGeom prst="rect">
            <a:avLst/>
          </a:prstGeom>
          <a:noFill/>
        </p:spPr>
        <p:txBody>
          <a:bodyPr wrap="none" rtlCol="0">
            <a:spAutoFit/>
          </a:bodyPr>
          <a:lstStyle/>
          <a:p>
            <a:r>
              <a:rPr lang="en-US" sz="2400" dirty="0" smtClean="0">
                <a:solidFill>
                  <a:schemeClr val="bg1"/>
                </a:solidFill>
              </a:rPr>
              <a:t>NP-Hard</a:t>
            </a:r>
            <a:endParaRPr lang="en-US" sz="2400" dirty="0">
              <a:solidFill>
                <a:schemeClr val="bg1"/>
              </a:solidFill>
            </a:endParaRPr>
          </a:p>
        </p:txBody>
      </p:sp>
      <p:sp>
        <p:nvSpPr>
          <p:cNvPr id="5" name="Slide Number Placeholder 4" descr=" 5"/>
          <p:cNvSpPr>
            <a:spLocks noGrp="1"/>
          </p:cNvSpPr>
          <p:nvPr>
            <p:ph type="sldNum" sz="quarter" idx="12"/>
          </p:nvPr>
        </p:nvSpPr>
        <p:spPr/>
        <p:txBody>
          <a:bodyPr/>
          <a:lstStyle/>
          <a:p>
            <a:r>
              <a:rPr lang="en-US" smtClean="0"/>
              <a:t>32</a:t>
            </a:r>
            <a:endParaRPr lang="en-US"/>
          </a:p>
        </p:txBody>
      </p:sp>
    </p:spTree>
    <p:extLst>
      <p:ext uri="{BB962C8B-B14F-4D97-AF65-F5344CB8AC3E}">
        <p14:creationId xmlns:p14="http://schemas.microsoft.com/office/powerpoint/2010/main" val="31518185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r>
              <a:rPr lang="en-US" dirty="0" smtClean="0"/>
              <a:t>(</a:t>
            </a:r>
            <a:r>
              <a:rPr lang="en-US" dirty="0" smtClean="0">
                <a:latin typeface="Symbol" panose="05050102010706020507" pitchFamily="18" charset="2"/>
              </a:rPr>
              <a:t>d</a:t>
            </a:r>
            <a:r>
              <a:rPr lang="en-US" dirty="0" smtClean="0"/>
              <a:t> + 1)</a:t>
            </a:r>
            <a:r>
              <a:rPr lang="en-US" dirty="0" err="1" smtClean="0"/>
              <a:t>th</a:t>
            </a:r>
            <a:r>
              <a:rPr lang="en-US" dirty="0" smtClean="0"/>
              <a:t> call incurs a sudden jump in power</a:t>
            </a:r>
          </a:p>
          <a:p>
            <a:r>
              <a:rPr lang="en-US" dirty="0" smtClean="0"/>
              <a:t>Other calls bring a small increase in power (</a:t>
            </a:r>
            <a:r>
              <a:rPr lang="en-US" dirty="0" smtClean="0">
                <a:latin typeface="Symbol" panose="05050102010706020507" pitchFamily="18" charset="2"/>
              </a:rPr>
              <a:t>e)</a:t>
            </a:r>
            <a:endParaRPr lang="en-US" dirty="0">
              <a:latin typeface="Symbol" panose="05050102010706020507" pitchFamily="18" charset="2"/>
            </a:endParaRPr>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9" name="Straight Connector 58" descr=" 59"/>
          <p:cNvCxnSpPr/>
          <p:nvPr/>
        </p:nvCxnSpPr>
        <p:spPr>
          <a:xfrm flipH="1">
            <a:off x="1519238" y="3761485"/>
            <a:ext cx="1628775" cy="23422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3148013" y="3142151"/>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descr=" 62"/>
          <p:cNvSpPr/>
          <p:nvPr/>
        </p:nvSpPr>
        <p:spPr>
          <a:xfrm>
            <a:off x="1533786" y="3030544"/>
            <a:ext cx="1604866" cy="369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descr=" 63"/>
          <p:cNvSpPr txBox="1"/>
          <p:nvPr/>
        </p:nvSpPr>
        <p:spPr>
          <a:xfrm>
            <a:off x="3046045" y="5459924"/>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descr=" 65"/>
          <p:cNvCxnSpPr/>
          <p:nvPr/>
        </p:nvCxnSpPr>
        <p:spPr>
          <a:xfrm>
            <a:off x="3135183" y="5336346"/>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Tree>
    <p:extLst>
      <p:ext uri="{BB962C8B-B14F-4D97-AF65-F5344CB8AC3E}">
        <p14:creationId xmlns:p14="http://schemas.microsoft.com/office/powerpoint/2010/main" val="3921217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r>
              <a:rPr lang="en-US" dirty="0" smtClean="0"/>
              <a:t>(</a:t>
            </a:r>
            <a:r>
              <a:rPr lang="en-US" dirty="0" smtClean="0">
                <a:latin typeface="Symbol" panose="05050102010706020507" pitchFamily="18" charset="2"/>
              </a:rPr>
              <a:t>d</a:t>
            </a:r>
            <a:r>
              <a:rPr lang="en-US" dirty="0" smtClean="0"/>
              <a:t> + 1)</a:t>
            </a:r>
            <a:r>
              <a:rPr lang="en-US" dirty="0" err="1" smtClean="0"/>
              <a:t>th</a:t>
            </a:r>
            <a:r>
              <a:rPr lang="en-US" dirty="0" smtClean="0"/>
              <a:t> call incurs a sudden jump in power</a:t>
            </a:r>
          </a:p>
          <a:p>
            <a:r>
              <a:rPr lang="en-US" dirty="0" smtClean="0"/>
              <a:t>Other calls bring a small increase in power (</a:t>
            </a:r>
            <a:r>
              <a:rPr lang="en-US" dirty="0" smtClean="0">
                <a:latin typeface="Symbol" panose="05050102010706020507" pitchFamily="18" charset="2"/>
              </a:rPr>
              <a:t>e)</a:t>
            </a:r>
            <a:endParaRPr lang="en-US" dirty="0">
              <a:latin typeface="Symbol" panose="05050102010706020507" pitchFamily="18" charset="2"/>
            </a:endParaRPr>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9" name="Straight Connector 58" descr=" 59"/>
          <p:cNvCxnSpPr/>
          <p:nvPr/>
        </p:nvCxnSpPr>
        <p:spPr>
          <a:xfrm flipH="1">
            <a:off x="1519238" y="3761485"/>
            <a:ext cx="1628775" cy="23422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3148013" y="3142151"/>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descr=" 62"/>
          <p:cNvSpPr/>
          <p:nvPr/>
        </p:nvSpPr>
        <p:spPr>
          <a:xfrm>
            <a:off x="1533786" y="3030544"/>
            <a:ext cx="1604866" cy="369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descr=" 63"/>
          <p:cNvSpPr txBox="1"/>
          <p:nvPr/>
        </p:nvSpPr>
        <p:spPr>
          <a:xfrm>
            <a:off x="3046045" y="5459924"/>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descr=" 65"/>
          <p:cNvCxnSpPr/>
          <p:nvPr/>
        </p:nvCxnSpPr>
        <p:spPr>
          <a:xfrm>
            <a:off x="3135183" y="5336346"/>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19" name="TextBox 18" descr=" 69"/>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Tree>
    <p:extLst>
      <p:ext uri="{BB962C8B-B14F-4D97-AF65-F5344CB8AC3E}">
        <p14:creationId xmlns:p14="http://schemas.microsoft.com/office/powerpoint/2010/main" val="12799276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r>
              <a:rPr lang="en-US" dirty="0" smtClean="0"/>
              <a:t>(</a:t>
            </a:r>
            <a:r>
              <a:rPr lang="en-US" dirty="0" smtClean="0">
                <a:latin typeface="Symbol" panose="05050102010706020507" pitchFamily="18" charset="2"/>
              </a:rPr>
              <a:t>d</a:t>
            </a:r>
            <a:r>
              <a:rPr lang="en-US" dirty="0" smtClean="0"/>
              <a:t> + 1)</a:t>
            </a:r>
            <a:r>
              <a:rPr lang="en-US" dirty="0" err="1" smtClean="0"/>
              <a:t>th</a:t>
            </a:r>
            <a:r>
              <a:rPr lang="en-US" dirty="0" smtClean="0"/>
              <a:t> call incurs a sudden jump in power</a:t>
            </a:r>
          </a:p>
          <a:p>
            <a:r>
              <a:rPr lang="en-US" dirty="0" smtClean="0"/>
              <a:t>Other calls bring a small increase in power (</a:t>
            </a:r>
            <a:r>
              <a:rPr lang="en-US" dirty="0" smtClean="0">
                <a:latin typeface="Symbol" panose="05050102010706020507" pitchFamily="18" charset="2"/>
              </a:rPr>
              <a:t>e)</a:t>
            </a:r>
            <a:endParaRPr lang="en-US" dirty="0">
              <a:latin typeface="Symbol" panose="05050102010706020507" pitchFamily="18" charset="2"/>
            </a:endParaRPr>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9" name="Straight Connector 58" descr=" 59"/>
          <p:cNvCxnSpPr/>
          <p:nvPr/>
        </p:nvCxnSpPr>
        <p:spPr>
          <a:xfrm flipH="1">
            <a:off x="1519238" y="3761485"/>
            <a:ext cx="1628775" cy="23422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3148013" y="3142151"/>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61" descr=" 62"/>
          <p:cNvSpPr/>
          <p:nvPr/>
        </p:nvSpPr>
        <p:spPr>
          <a:xfrm>
            <a:off x="1533786" y="3030544"/>
            <a:ext cx="1604866" cy="3699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0" name="TextBox 19" descr=" 68"/>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19" name="TextBox 18" descr=" 69"/>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Tree>
    <p:extLst>
      <p:ext uri="{BB962C8B-B14F-4D97-AF65-F5344CB8AC3E}">
        <p14:creationId xmlns:p14="http://schemas.microsoft.com/office/powerpoint/2010/main" val="280229116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r>
              <a:rPr lang="en-US" dirty="0" smtClean="0"/>
              <a:t>(</a:t>
            </a:r>
            <a:r>
              <a:rPr lang="en-US" dirty="0" smtClean="0">
                <a:latin typeface="Symbol" panose="05050102010706020507" pitchFamily="18" charset="2"/>
              </a:rPr>
              <a:t>d</a:t>
            </a:r>
            <a:r>
              <a:rPr lang="en-US" dirty="0" smtClean="0"/>
              <a:t> + 1)</a:t>
            </a:r>
            <a:r>
              <a:rPr lang="en-US" dirty="0" err="1" smtClean="0"/>
              <a:t>th</a:t>
            </a:r>
            <a:r>
              <a:rPr lang="en-US" dirty="0" smtClean="0"/>
              <a:t> call incurs a sudden jump in power</a:t>
            </a:r>
          </a:p>
          <a:p>
            <a:r>
              <a:rPr lang="en-US" dirty="0" smtClean="0"/>
              <a:t>Other calls bring a small increase in power (</a:t>
            </a:r>
            <a:r>
              <a:rPr lang="en-US" dirty="0" smtClean="0">
                <a:latin typeface="Symbol" panose="05050102010706020507" pitchFamily="18" charset="2"/>
              </a:rPr>
              <a:t>e)</a:t>
            </a:r>
            <a:endParaRPr lang="en-US" dirty="0">
              <a:latin typeface="Symbol" panose="05050102010706020507" pitchFamily="18" charset="2"/>
            </a:endParaRPr>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1495418" y="3329237"/>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0" name="TextBox 19" descr=" 68"/>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19" name="TextBox 18" descr=" 69"/>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Tree>
    <p:extLst>
      <p:ext uri="{BB962C8B-B14F-4D97-AF65-F5344CB8AC3E}">
        <p14:creationId xmlns:p14="http://schemas.microsoft.com/office/powerpoint/2010/main" val="131318930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pPr>
              <a:buChar char=" "/>
            </a:pPr>
            <a:r>
              <a:rPr lang="en-US" smtClean="0"/>
              <a:t> </a:t>
            </a:r>
            <a:r>
              <a:rPr lang="en-US" smtClean="0">
                <a:latin typeface="Symbol" panose="05050102010706020507" pitchFamily="18" charset="2"/>
              </a:rPr>
              <a:t> </a:t>
            </a:r>
            <a:r>
              <a:rPr lang="en-US" smtClean="0"/>
              <a:t>                                          </a:t>
            </a:r>
            <a:endParaRPr lang="en-US" dirty="0" smtClean="0"/>
          </a:p>
          <a:p>
            <a:pPr>
              <a:buChar char=" "/>
            </a:pPr>
            <a:r>
              <a:rPr lang="en-US" smtClean="0"/>
              <a:t>                                             </a:t>
            </a:r>
            <a:r>
              <a:rPr lang="en-US" smtClean="0">
                <a:latin typeface="Symbol" panose="05050102010706020507" pitchFamily="18" charset="2"/>
              </a:rPr>
              <a:t>  </a:t>
            </a:r>
            <a:endParaRPr lang="en-US" dirty="0">
              <a:latin typeface="Symbol" panose="05050102010706020507" pitchFamily="18" charset="2"/>
            </a:endParaRPr>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1495418" y="3329237"/>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0" name="TextBox 19" descr=" 68"/>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19" name="TextBox 18" descr=" 69"/>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
        <p:nvSpPr>
          <p:cNvPr id="16" name="TextBox 15" descr=" 71"/>
          <p:cNvSpPr txBox="1"/>
          <p:nvPr/>
        </p:nvSpPr>
        <p:spPr>
          <a:xfrm>
            <a:off x="1922232" y="4038600"/>
            <a:ext cx="4617611" cy="1015663"/>
          </a:xfrm>
          <a:prstGeom prst="rect">
            <a:avLst/>
          </a:prstGeom>
          <a:solidFill>
            <a:schemeClr val="accent1">
              <a:lumMod val="40000"/>
              <a:lumOff val="60000"/>
            </a:schemeClr>
          </a:solidFill>
        </p:spPr>
        <p:txBody>
          <a:bodyPr wrap="none" rtlCol="0">
            <a:spAutoFit/>
          </a:bodyPr>
          <a:lstStyle/>
          <a:p>
            <a:pPr algn="ctr"/>
            <a:r>
              <a:rPr lang="en-US" sz="2000" dirty="0" smtClean="0"/>
              <a:t>At every BTS</a:t>
            </a:r>
          </a:p>
          <a:p>
            <a:pPr algn="ctr"/>
            <a:endParaRPr lang="en-US" sz="2000" dirty="0" smtClean="0"/>
          </a:p>
          <a:p>
            <a:pPr algn="ctr"/>
            <a:r>
              <a:rPr lang="en-US" sz="2000" dirty="0" smtClean="0"/>
              <a:t>First call incurs a sudden jump in power (</a:t>
            </a:r>
            <a:r>
              <a:rPr lang="en-US" sz="2000" dirty="0" smtClean="0">
                <a:latin typeface="Symbol" panose="05050102010706020507" pitchFamily="18" charset="2"/>
              </a:rPr>
              <a:t>g</a:t>
            </a:r>
            <a:r>
              <a:rPr lang="en-US" sz="2000" dirty="0" smtClean="0"/>
              <a:t>)</a:t>
            </a:r>
            <a:endParaRPr lang="en-US" sz="2000" dirty="0"/>
          </a:p>
        </p:txBody>
      </p:sp>
    </p:spTree>
    <p:extLst>
      <p:ext uri="{BB962C8B-B14F-4D97-AF65-F5344CB8AC3E}">
        <p14:creationId xmlns:p14="http://schemas.microsoft.com/office/powerpoint/2010/main" val="11891820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pPr>
              <a:buChar char=" "/>
            </a:pPr>
            <a:r>
              <a:rPr lang="en-US" smtClean="0"/>
              <a:t> </a:t>
            </a:r>
            <a:r>
              <a:rPr lang="en-US" smtClean="0">
                <a:latin typeface="Symbol" panose="05050102010706020507" pitchFamily="18" charset="2"/>
              </a:rPr>
              <a:t> </a:t>
            </a:r>
            <a:r>
              <a:rPr lang="en-US" smtClean="0"/>
              <a:t>                                          </a:t>
            </a:r>
            <a:endParaRPr lang="en-US" dirty="0" smtClean="0"/>
          </a:p>
          <a:p>
            <a:pPr>
              <a:buChar char=" "/>
            </a:pPr>
            <a:r>
              <a:rPr lang="en-US" smtClean="0"/>
              <a:t>                                             </a:t>
            </a:r>
            <a:r>
              <a:rPr lang="en-US" smtClean="0">
                <a:latin typeface="Symbol" panose="05050102010706020507" pitchFamily="18" charset="2"/>
              </a:rPr>
              <a:t>  </a:t>
            </a:r>
            <a:endParaRPr lang="en-US" dirty="0">
              <a:latin typeface="Symbol" panose="05050102010706020507" pitchFamily="18" charset="2"/>
            </a:endParaRPr>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1495418" y="3329237"/>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0" name="TextBox 19" descr=" 68"/>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19" name="TextBox 18" descr=" 69"/>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
        <p:nvSpPr>
          <p:cNvPr id="16" name="TextBox 15" descr=" 71"/>
          <p:cNvSpPr txBox="1"/>
          <p:nvPr/>
        </p:nvSpPr>
        <p:spPr>
          <a:xfrm>
            <a:off x="1922232" y="4038600"/>
            <a:ext cx="4617611" cy="1015663"/>
          </a:xfrm>
          <a:prstGeom prst="rect">
            <a:avLst/>
          </a:prstGeom>
          <a:solidFill>
            <a:schemeClr val="accent1">
              <a:lumMod val="40000"/>
              <a:lumOff val="60000"/>
            </a:schemeClr>
          </a:solidFill>
        </p:spPr>
        <p:txBody>
          <a:bodyPr wrap="none" rtlCol="0">
            <a:spAutoFit/>
          </a:bodyPr>
          <a:lstStyle/>
          <a:p>
            <a:pPr algn="ctr"/>
            <a:r>
              <a:rPr lang="en-US" sz="2000" dirty="0" smtClean="0"/>
              <a:t>At every BTS</a:t>
            </a:r>
          </a:p>
          <a:p>
            <a:pPr algn="ctr"/>
            <a:endParaRPr lang="en-US" sz="2000" dirty="0" smtClean="0"/>
          </a:p>
          <a:p>
            <a:pPr algn="ctr"/>
            <a:r>
              <a:rPr lang="en-US" sz="2000" dirty="0" smtClean="0"/>
              <a:t>First call incurs a sudden jump in power (</a:t>
            </a:r>
            <a:r>
              <a:rPr lang="en-US" sz="2000" dirty="0" smtClean="0">
                <a:latin typeface="Symbol" panose="05050102010706020507" pitchFamily="18" charset="2"/>
              </a:rPr>
              <a:t>g</a:t>
            </a:r>
            <a:r>
              <a:rPr lang="en-US" sz="2000" dirty="0" smtClean="0"/>
              <a:t>)</a:t>
            </a:r>
            <a:endParaRPr lang="en-US" sz="2000" dirty="0"/>
          </a:p>
        </p:txBody>
      </p:sp>
      <p:sp>
        <p:nvSpPr>
          <p:cNvPr id="21" name="TextBox 20" descr=" 72"/>
          <p:cNvSpPr txBox="1"/>
          <p:nvPr/>
        </p:nvSpPr>
        <p:spPr>
          <a:xfrm>
            <a:off x="2179175" y="3424535"/>
            <a:ext cx="5898025" cy="461665"/>
          </a:xfrm>
          <a:prstGeom prst="rect">
            <a:avLst/>
          </a:prstGeom>
          <a:solidFill>
            <a:schemeClr val="bg2">
              <a:lumMod val="25000"/>
            </a:schemeClr>
          </a:solidFill>
        </p:spPr>
        <p:txBody>
          <a:bodyPr wrap="none" rtlCol="0">
            <a:spAutoFit/>
          </a:bodyPr>
          <a:lstStyle/>
          <a:p>
            <a:r>
              <a:rPr lang="en-US" sz="2400" dirty="0" smtClean="0">
                <a:solidFill>
                  <a:schemeClr val="accent6">
                    <a:lumMod val="60000"/>
                    <a:lumOff val="40000"/>
                  </a:schemeClr>
                </a:solidFill>
              </a:rPr>
              <a:t>Optimal solution will use fewest possible BTSs</a:t>
            </a:r>
            <a:endParaRPr lang="en-US" sz="2400" dirty="0">
              <a:solidFill>
                <a:schemeClr val="accent6">
                  <a:lumMod val="60000"/>
                  <a:lumOff val="40000"/>
                </a:schemeClr>
              </a:solidFill>
            </a:endParaRPr>
          </a:p>
        </p:txBody>
      </p:sp>
      <p:sp>
        <p:nvSpPr>
          <p:cNvPr id="17" name="TextBox 16" descr=" 74"/>
          <p:cNvSpPr txBox="1"/>
          <p:nvPr/>
        </p:nvSpPr>
        <p:spPr>
          <a:xfrm>
            <a:off x="3348435" y="1676400"/>
            <a:ext cx="2777375" cy="1015663"/>
          </a:xfrm>
          <a:prstGeom prst="rect">
            <a:avLst/>
          </a:prstGeom>
          <a:solidFill>
            <a:schemeClr val="accent1">
              <a:lumMod val="40000"/>
              <a:lumOff val="60000"/>
            </a:schemeClr>
          </a:solidFill>
        </p:spPr>
        <p:txBody>
          <a:bodyPr wrap="square" rtlCol="0">
            <a:spAutoFit/>
          </a:bodyPr>
          <a:lstStyle/>
          <a:p>
            <a:r>
              <a:rPr lang="en-US" sz="2000" dirty="0" smtClean="0"/>
              <a:t>BTS Cost:</a:t>
            </a:r>
          </a:p>
          <a:p>
            <a:r>
              <a:rPr lang="en-US" sz="2000" dirty="0" smtClean="0"/>
              <a:t>	</a:t>
            </a:r>
            <a:r>
              <a:rPr lang="en-US" sz="2000" dirty="0" smtClean="0">
                <a:solidFill>
                  <a:schemeClr val="accent6">
                    <a:lumMod val="75000"/>
                  </a:schemeClr>
                </a:solidFill>
              </a:rPr>
              <a:t>0 calls:</a:t>
            </a:r>
            <a:r>
              <a:rPr lang="en-US" sz="2000" dirty="0" smtClean="0"/>
              <a:t> 0</a:t>
            </a:r>
          </a:p>
          <a:p>
            <a:r>
              <a:rPr lang="en-US" sz="2000" dirty="0" smtClean="0"/>
              <a:t>	</a:t>
            </a:r>
            <a:r>
              <a:rPr lang="en-US" sz="2000" dirty="0" smtClean="0">
                <a:solidFill>
                  <a:schemeClr val="accent6">
                    <a:lumMod val="75000"/>
                  </a:schemeClr>
                </a:solidFill>
              </a:rPr>
              <a:t>n calls:</a:t>
            </a:r>
            <a:r>
              <a:rPr lang="en-US" sz="2000" dirty="0" smtClean="0"/>
              <a:t> </a:t>
            </a:r>
            <a:r>
              <a:rPr lang="en-US" sz="2000" dirty="0" smtClean="0">
                <a:latin typeface="Symbol" panose="05050102010706020507" pitchFamily="18" charset="2"/>
              </a:rPr>
              <a:t>g</a:t>
            </a:r>
            <a:r>
              <a:rPr lang="en-US" sz="2000" dirty="0" smtClean="0"/>
              <a:t> + n</a:t>
            </a:r>
            <a:r>
              <a:rPr lang="en-US" sz="2000" dirty="0" smtClean="0">
                <a:latin typeface="Symbol" panose="05050102010706020507" pitchFamily="18" charset="2"/>
              </a:rPr>
              <a:t>e</a:t>
            </a:r>
            <a:r>
              <a:rPr lang="en-US" sz="2000" dirty="0" smtClean="0"/>
              <a:t> </a:t>
            </a:r>
            <a:endParaRPr lang="en-US" sz="2000" dirty="0"/>
          </a:p>
        </p:txBody>
      </p:sp>
    </p:spTree>
    <p:extLst>
      <p:ext uri="{BB962C8B-B14F-4D97-AF65-F5344CB8AC3E}">
        <p14:creationId xmlns:p14="http://schemas.microsoft.com/office/powerpoint/2010/main" val="42521854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pPr>
              <a:buChar char=" "/>
            </a:pPr>
            <a:r>
              <a:rPr lang="en-US" smtClean="0"/>
              <a:t> </a:t>
            </a:r>
            <a:r>
              <a:rPr lang="en-US" smtClean="0">
                <a:latin typeface="Symbol" panose="05050102010706020507" pitchFamily="18" charset="2"/>
              </a:rPr>
              <a:t> </a:t>
            </a:r>
            <a:r>
              <a:rPr lang="en-US" smtClean="0"/>
              <a:t>                                          </a:t>
            </a:r>
            <a:endParaRPr lang="en-US" dirty="0" smtClean="0"/>
          </a:p>
          <a:p>
            <a:pPr>
              <a:buChar char=" "/>
            </a:pPr>
            <a:r>
              <a:rPr lang="en-US" smtClean="0"/>
              <a:t>                                             </a:t>
            </a:r>
            <a:r>
              <a:rPr lang="en-US" smtClean="0">
                <a:latin typeface="Symbol" panose="05050102010706020507" pitchFamily="18" charset="2"/>
              </a:rPr>
              <a:t>  </a:t>
            </a:r>
            <a:endParaRPr lang="en-US" dirty="0">
              <a:latin typeface="Symbol" panose="05050102010706020507" pitchFamily="18" charset="2"/>
            </a:endParaRPr>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descr=" 29"/>
          <p:cNvSpPr/>
          <p:nvPr/>
        </p:nvSpPr>
        <p:spPr>
          <a:xfrm>
            <a:off x="7848600" y="34290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30"/>
          <p:cNvSpPr/>
          <p:nvPr/>
        </p:nvSpPr>
        <p:spPr>
          <a:xfrm>
            <a:off x="7848600" y="40386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descr=" 31"/>
          <p:cNvSpPr/>
          <p:nvPr/>
        </p:nvSpPr>
        <p:spPr>
          <a:xfrm>
            <a:off x="7848600" y="46482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descr=" 39"/>
          <p:cNvSpPr txBox="1"/>
          <p:nvPr/>
        </p:nvSpPr>
        <p:spPr>
          <a:xfrm>
            <a:off x="7780268" y="563880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1495418" y="3329237"/>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0" name="TextBox 19" descr=" 68"/>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19" name="TextBox 18" descr=" 69"/>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Tree>
    <p:extLst>
      <p:ext uri="{BB962C8B-B14F-4D97-AF65-F5344CB8AC3E}">
        <p14:creationId xmlns:p14="http://schemas.microsoft.com/office/powerpoint/2010/main" val="6534096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pPr>
              <a:buChar char=" "/>
            </a:pPr>
            <a:r>
              <a:rPr lang="en-US" smtClean="0"/>
              <a:t> </a:t>
            </a:r>
            <a:r>
              <a:rPr lang="en-US" smtClean="0">
                <a:latin typeface="Symbol" panose="05050102010706020507" pitchFamily="18" charset="2"/>
              </a:rPr>
              <a:t> </a:t>
            </a:r>
            <a:r>
              <a:rPr lang="en-US" smtClean="0"/>
              <a:t>                                          </a:t>
            </a:r>
            <a:endParaRPr lang="en-US" dirty="0" smtClean="0"/>
          </a:p>
          <a:p>
            <a:pPr>
              <a:buChar char=" "/>
            </a:pPr>
            <a:r>
              <a:rPr lang="en-US" smtClean="0"/>
              <a:t>                                             </a:t>
            </a:r>
            <a:r>
              <a:rPr lang="en-US" smtClean="0">
                <a:latin typeface="Symbol" panose="05050102010706020507" pitchFamily="18" charset="2"/>
              </a:rPr>
              <a:t>  </a:t>
            </a:r>
            <a:endParaRPr lang="en-US" dirty="0">
              <a:latin typeface="Symbol" panose="05050102010706020507" pitchFamily="18" charset="2"/>
            </a:endParaRPr>
          </a:p>
        </p:txBody>
      </p:sp>
      <p:sp>
        <p:nvSpPr>
          <p:cNvPr id="26" name="Oval 25" descr=" 20"/>
          <p:cNvSpPr/>
          <p:nvPr/>
        </p:nvSpPr>
        <p:spPr>
          <a:xfrm>
            <a:off x="6858000" y="2895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descr=" 22"/>
          <p:cNvSpPr/>
          <p:nvPr/>
        </p:nvSpPr>
        <p:spPr>
          <a:xfrm>
            <a:off x="6858000" y="34290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descr=" 26"/>
          <p:cNvSpPr/>
          <p:nvPr/>
        </p:nvSpPr>
        <p:spPr>
          <a:xfrm>
            <a:off x="6858000" y="39624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descr=" 27"/>
          <p:cNvSpPr/>
          <p:nvPr/>
        </p:nvSpPr>
        <p:spPr>
          <a:xfrm>
            <a:off x="6858000" y="4495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descr=" 28"/>
          <p:cNvSpPr/>
          <p:nvPr/>
        </p:nvSpPr>
        <p:spPr>
          <a:xfrm>
            <a:off x="6858000" y="50292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29"/>
          <p:cNvSpPr/>
          <p:nvPr/>
        </p:nvSpPr>
        <p:spPr>
          <a:xfrm>
            <a:off x="7848600" y="34290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30"/>
          <p:cNvSpPr/>
          <p:nvPr/>
        </p:nvSpPr>
        <p:spPr>
          <a:xfrm>
            <a:off x="7848600" y="40386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descr=" 31"/>
          <p:cNvSpPr/>
          <p:nvPr/>
        </p:nvSpPr>
        <p:spPr>
          <a:xfrm>
            <a:off x="7848600" y="46482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descr=" 32"/>
          <p:cNvCxnSpPr/>
          <p:nvPr/>
        </p:nvCxnSpPr>
        <p:spPr>
          <a:xfrm>
            <a:off x="7239000" y="3086100"/>
            <a:ext cx="609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descr=" 33"/>
          <p:cNvCxnSpPr/>
          <p:nvPr/>
        </p:nvCxnSpPr>
        <p:spPr>
          <a:xfrm>
            <a:off x="7239000" y="3619500"/>
            <a:ext cx="6096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descr=" 34"/>
          <p:cNvCxnSpPr/>
          <p:nvPr/>
        </p:nvCxnSpPr>
        <p:spPr>
          <a:xfrm flipV="1">
            <a:off x="7239000" y="3619500"/>
            <a:ext cx="609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descr=" 35"/>
          <p:cNvCxnSpPr/>
          <p:nvPr/>
        </p:nvCxnSpPr>
        <p:spPr>
          <a:xfrm>
            <a:off x="7239000" y="4152900"/>
            <a:ext cx="609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descr=" 36"/>
          <p:cNvCxnSpPr/>
          <p:nvPr/>
        </p:nvCxnSpPr>
        <p:spPr>
          <a:xfrm flipV="1">
            <a:off x="7239000" y="3619500"/>
            <a:ext cx="609600" cy="106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descr=" 37"/>
          <p:cNvCxnSpPr/>
          <p:nvPr/>
        </p:nvCxnSpPr>
        <p:spPr>
          <a:xfrm flipV="1">
            <a:off x="7239000" y="4229100"/>
            <a:ext cx="609600" cy="99060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descr=" 38"/>
          <p:cNvSpPr txBox="1"/>
          <p:nvPr/>
        </p:nvSpPr>
        <p:spPr>
          <a:xfrm>
            <a:off x="6727208" y="563880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5" name="TextBox 24" descr=" 39"/>
          <p:cNvSpPr txBox="1"/>
          <p:nvPr/>
        </p:nvSpPr>
        <p:spPr>
          <a:xfrm>
            <a:off x="7780268" y="563880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1495418" y="3329237"/>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0" name="TextBox 19" descr=" 68"/>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19" name="TextBox 18" descr=" 69"/>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Tree>
    <p:extLst>
      <p:ext uri="{BB962C8B-B14F-4D97-AF65-F5344CB8AC3E}">
        <p14:creationId xmlns:p14="http://schemas.microsoft.com/office/powerpoint/2010/main" val="20554039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ular Callout 36" descr=" 12"/>
          <p:cNvSpPr/>
          <p:nvPr/>
        </p:nvSpPr>
        <p:spPr>
          <a:xfrm>
            <a:off x="6125810" y="1676400"/>
            <a:ext cx="3018190" cy="762000"/>
          </a:xfrm>
          <a:prstGeom prst="wedgeRoundRectCallout">
            <a:avLst>
              <a:gd name="adj1" fmla="val 12131"/>
              <a:gd name="adj2" fmla="val 1766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RED-BL: Minimum cardinality subset that covers J</a:t>
            </a:r>
            <a:endParaRPr lang="en-US" dirty="0"/>
          </a:p>
        </p:txBody>
      </p:sp>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pPr>
              <a:buChar char=" "/>
            </a:pPr>
            <a:r>
              <a:rPr lang="en-US" smtClean="0"/>
              <a:t> </a:t>
            </a:r>
            <a:r>
              <a:rPr lang="en-US" smtClean="0">
                <a:latin typeface="Symbol" panose="05050102010706020507" pitchFamily="18" charset="2"/>
              </a:rPr>
              <a:t> </a:t>
            </a:r>
            <a:r>
              <a:rPr lang="en-US" smtClean="0"/>
              <a:t>                                          </a:t>
            </a:r>
            <a:endParaRPr lang="en-US" dirty="0" smtClean="0"/>
          </a:p>
          <a:p>
            <a:pPr>
              <a:buChar char=" "/>
            </a:pPr>
            <a:r>
              <a:rPr lang="en-US" smtClean="0"/>
              <a:t>                                             </a:t>
            </a:r>
            <a:r>
              <a:rPr lang="en-US" smtClean="0">
                <a:latin typeface="Symbol" panose="05050102010706020507" pitchFamily="18" charset="2"/>
              </a:rPr>
              <a:t>  </a:t>
            </a:r>
            <a:endParaRPr lang="en-US" dirty="0">
              <a:latin typeface="Symbol" panose="05050102010706020507" pitchFamily="18" charset="2"/>
            </a:endParaRPr>
          </a:p>
        </p:txBody>
      </p:sp>
      <p:sp>
        <p:nvSpPr>
          <p:cNvPr id="26" name="Oval 25" descr=" 20"/>
          <p:cNvSpPr/>
          <p:nvPr/>
        </p:nvSpPr>
        <p:spPr>
          <a:xfrm>
            <a:off x="6858000" y="28956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34" name="Oval 33" descr=" 22"/>
          <p:cNvSpPr/>
          <p:nvPr/>
        </p:nvSpPr>
        <p:spPr>
          <a:xfrm>
            <a:off x="6858000" y="34290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descr=" 26"/>
          <p:cNvSpPr/>
          <p:nvPr/>
        </p:nvSpPr>
        <p:spPr>
          <a:xfrm>
            <a:off x="6858000" y="39624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30" name="Oval 29" descr=" 27"/>
          <p:cNvSpPr/>
          <p:nvPr/>
        </p:nvSpPr>
        <p:spPr>
          <a:xfrm>
            <a:off x="6858000" y="44958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32" name="Oval 31" descr=" 28"/>
          <p:cNvSpPr/>
          <p:nvPr/>
        </p:nvSpPr>
        <p:spPr>
          <a:xfrm>
            <a:off x="6858000" y="50292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22" name="Oval 21" descr=" 29"/>
          <p:cNvSpPr/>
          <p:nvPr/>
        </p:nvSpPr>
        <p:spPr>
          <a:xfrm>
            <a:off x="7848600" y="3429000"/>
            <a:ext cx="381000" cy="381000"/>
          </a:xfrm>
          <a:prstGeom prst="ellipse">
            <a:avLst/>
          </a:prstGeom>
          <a:solidFill>
            <a:srgbClr val="9C3B38"/>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23" name="Oval 22" descr=" 30"/>
          <p:cNvSpPr/>
          <p:nvPr/>
        </p:nvSpPr>
        <p:spPr>
          <a:xfrm>
            <a:off x="7848600" y="4038600"/>
            <a:ext cx="381000" cy="381000"/>
          </a:xfrm>
          <a:prstGeom prst="ellipse">
            <a:avLst/>
          </a:prstGeom>
          <a:solidFill>
            <a:srgbClr val="9C3B38"/>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24" name="Oval 23" descr=" 31"/>
          <p:cNvSpPr/>
          <p:nvPr/>
        </p:nvSpPr>
        <p:spPr>
          <a:xfrm>
            <a:off x="7848600" y="46482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descr=" 32"/>
          <p:cNvCxnSpPr/>
          <p:nvPr/>
        </p:nvCxnSpPr>
        <p:spPr>
          <a:xfrm>
            <a:off x="7239000" y="3086100"/>
            <a:ext cx="609600" cy="5334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descr=" 33"/>
          <p:cNvCxnSpPr/>
          <p:nvPr/>
        </p:nvCxnSpPr>
        <p:spPr>
          <a:xfrm>
            <a:off x="7239000" y="3619500"/>
            <a:ext cx="609600" cy="6096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 34"/>
          <p:cNvCxnSpPr/>
          <p:nvPr/>
        </p:nvCxnSpPr>
        <p:spPr>
          <a:xfrm flipV="1">
            <a:off x="7239000" y="3619500"/>
            <a:ext cx="609600" cy="5334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descr=" 35"/>
          <p:cNvCxnSpPr/>
          <p:nvPr/>
        </p:nvCxnSpPr>
        <p:spPr>
          <a:xfrm>
            <a:off x="7239000" y="4152900"/>
            <a:ext cx="609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descr=" 36"/>
          <p:cNvCxnSpPr/>
          <p:nvPr/>
        </p:nvCxnSpPr>
        <p:spPr>
          <a:xfrm flipV="1">
            <a:off x="7239000" y="3619500"/>
            <a:ext cx="609600" cy="10668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descr=" 37"/>
          <p:cNvCxnSpPr/>
          <p:nvPr/>
        </p:nvCxnSpPr>
        <p:spPr>
          <a:xfrm flipV="1">
            <a:off x="7239000" y="4229100"/>
            <a:ext cx="609600" cy="9906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sp>
        <p:nvSpPr>
          <p:cNvPr id="36" name="TextBox 35" descr=" 38"/>
          <p:cNvSpPr txBox="1"/>
          <p:nvPr/>
        </p:nvSpPr>
        <p:spPr>
          <a:xfrm>
            <a:off x="6727208" y="563880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5" name="TextBox 24" descr=" 39"/>
          <p:cNvSpPr txBox="1"/>
          <p:nvPr/>
        </p:nvSpPr>
        <p:spPr>
          <a:xfrm>
            <a:off x="7780268" y="563880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1495418" y="3329237"/>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0" name="TextBox 19" descr=" 68"/>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19" name="TextBox 18" descr=" 69"/>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Tree>
    <p:extLst>
      <p:ext uri="{BB962C8B-B14F-4D97-AF65-F5344CB8AC3E}">
        <p14:creationId xmlns:p14="http://schemas.microsoft.com/office/powerpoint/2010/main" val="13442569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pic>
        <p:nvPicPr>
          <p:cNvPr id="6" name="Picture 6" descr=" 9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614" y="1295400"/>
            <a:ext cx="8690986" cy="396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descr=" 13"/>
          <p:cNvSpPr txBox="1"/>
          <p:nvPr/>
        </p:nvSpPr>
        <p:spPr>
          <a:xfrm>
            <a:off x="322047" y="5334000"/>
            <a:ext cx="8669553" cy="738664"/>
          </a:xfrm>
          <a:prstGeom prst="rect">
            <a:avLst/>
          </a:prstGeom>
          <a:noFill/>
        </p:spPr>
        <p:txBody>
          <a:bodyPr wrap="none" rtlCol="0">
            <a:spAutoFit/>
          </a:bodyPr>
          <a:lstStyle/>
          <a:p>
            <a:pPr algn="ctr"/>
            <a:r>
              <a:rPr lang="en-US" sz="2400" dirty="0" smtClean="0"/>
              <a:t>Google’s B4 SDN</a:t>
            </a:r>
            <a:endParaRPr lang="en-US" dirty="0" smtClean="0"/>
          </a:p>
          <a:p>
            <a:r>
              <a:rPr lang="en-US" dirty="0" smtClean="0"/>
              <a:t>Image Source: Jain et. al, “B4: Experience with a globally-deployed software defined WAN”</a:t>
            </a:r>
            <a:endParaRPr lang="en-US" dirty="0"/>
          </a:p>
        </p:txBody>
      </p:sp>
    </p:spTree>
    <p:extLst>
      <p:ext uri="{BB962C8B-B14F-4D97-AF65-F5344CB8AC3E}">
        <p14:creationId xmlns:p14="http://schemas.microsoft.com/office/powerpoint/2010/main" val="8066632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descr=" 73"/>
          <p:cNvSpPr txBox="1"/>
          <p:nvPr/>
        </p:nvSpPr>
        <p:spPr>
          <a:xfrm>
            <a:off x="6365894" y="2173069"/>
            <a:ext cx="2473306" cy="646331"/>
          </a:xfrm>
          <a:prstGeom prst="rect">
            <a:avLst/>
          </a:prstGeom>
          <a:solidFill>
            <a:schemeClr val="accent1">
              <a:lumMod val="40000"/>
              <a:lumOff val="60000"/>
            </a:schemeClr>
          </a:solidFill>
        </p:spPr>
        <p:txBody>
          <a:bodyPr wrap="none" rtlCol="0">
            <a:spAutoFit/>
          </a:bodyPr>
          <a:lstStyle/>
          <a:p>
            <a:pPr algn="ctr"/>
            <a:r>
              <a:rPr lang="en-US" dirty="0" smtClean="0"/>
              <a:t>Call this graph problem: </a:t>
            </a:r>
          </a:p>
          <a:p>
            <a:pPr algn="ctr"/>
            <a:r>
              <a:rPr lang="en-US" dirty="0" smtClean="0"/>
              <a:t>Modified MDS</a:t>
            </a:r>
            <a:endParaRPr lang="en-US" dirty="0"/>
          </a:p>
        </p:txBody>
      </p:sp>
      <p:sp>
        <p:nvSpPr>
          <p:cNvPr id="2" name="Title 1" descr=" 2"/>
          <p:cNvSpPr>
            <a:spLocks noGrp="1"/>
          </p:cNvSpPr>
          <p:nvPr>
            <p:ph type="title"/>
          </p:nvPr>
        </p:nvSpPr>
        <p:spPr/>
        <p:txBody>
          <a:bodyPr/>
          <a:lstStyle/>
          <a:p>
            <a:r>
              <a:rPr lang="en-US" dirty="0" smtClean="0"/>
              <a:t>Complexity 1/2</a:t>
            </a:r>
            <a:endParaRPr lang="en-US" dirty="0"/>
          </a:p>
        </p:txBody>
      </p:sp>
      <p:sp>
        <p:nvSpPr>
          <p:cNvPr id="3" name="Content Placeholder 2" descr=" 3"/>
          <p:cNvSpPr>
            <a:spLocks noGrp="1"/>
          </p:cNvSpPr>
          <p:nvPr>
            <p:ph idx="1"/>
          </p:nvPr>
        </p:nvSpPr>
        <p:spPr/>
        <p:txBody>
          <a:bodyPr/>
          <a:lstStyle/>
          <a:p>
            <a:pPr>
              <a:buChar char=" "/>
            </a:pPr>
            <a:r>
              <a:rPr lang="en-US" smtClean="0"/>
              <a:t> </a:t>
            </a:r>
            <a:r>
              <a:rPr lang="en-US" smtClean="0">
                <a:latin typeface="Symbol" panose="05050102010706020507" pitchFamily="18" charset="2"/>
              </a:rPr>
              <a:t> </a:t>
            </a:r>
            <a:r>
              <a:rPr lang="en-US" smtClean="0"/>
              <a:t>                                          </a:t>
            </a:r>
            <a:endParaRPr lang="en-US" dirty="0" smtClean="0"/>
          </a:p>
          <a:p>
            <a:pPr>
              <a:buChar char=" "/>
            </a:pPr>
            <a:r>
              <a:rPr lang="en-US" smtClean="0"/>
              <a:t>                                             </a:t>
            </a:r>
            <a:r>
              <a:rPr lang="en-US" smtClean="0">
                <a:latin typeface="Symbol" panose="05050102010706020507" pitchFamily="18" charset="2"/>
              </a:rPr>
              <a:t>  </a:t>
            </a:r>
            <a:endParaRPr lang="en-US" dirty="0">
              <a:latin typeface="Symbol" panose="05050102010706020507" pitchFamily="18" charset="2"/>
            </a:endParaRPr>
          </a:p>
        </p:txBody>
      </p:sp>
      <p:sp>
        <p:nvSpPr>
          <p:cNvPr id="26" name="Oval 25" descr=" 20"/>
          <p:cNvSpPr/>
          <p:nvPr/>
        </p:nvSpPr>
        <p:spPr>
          <a:xfrm>
            <a:off x="6858000" y="28956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34" name="Oval 33" descr=" 22"/>
          <p:cNvSpPr/>
          <p:nvPr/>
        </p:nvSpPr>
        <p:spPr>
          <a:xfrm>
            <a:off x="6858000" y="34290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18" name="Rectangle 17" descr=" 18"/>
          <p:cNvSpPr/>
          <p:nvPr/>
        </p:nvSpPr>
        <p:spPr>
          <a:xfrm>
            <a:off x="0" y="2637223"/>
            <a:ext cx="1509823" cy="32744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descr=" 26"/>
          <p:cNvSpPr/>
          <p:nvPr/>
        </p:nvSpPr>
        <p:spPr>
          <a:xfrm>
            <a:off x="6858000" y="39624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30" name="Oval 29" descr=" 27"/>
          <p:cNvSpPr/>
          <p:nvPr/>
        </p:nvSpPr>
        <p:spPr>
          <a:xfrm>
            <a:off x="6858000" y="44958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32" name="Oval 31" descr=" 28"/>
          <p:cNvSpPr/>
          <p:nvPr/>
        </p:nvSpPr>
        <p:spPr>
          <a:xfrm>
            <a:off x="6858000" y="5029200"/>
            <a:ext cx="381000" cy="381000"/>
          </a:xfrm>
          <a:prstGeom prst="ellipse">
            <a:avLst/>
          </a:prstGeom>
          <a:solidFill>
            <a:srgbClr val="1F3754"/>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22" name="Oval 21" descr=" 29"/>
          <p:cNvSpPr/>
          <p:nvPr/>
        </p:nvSpPr>
        <p:spPr>
          <a:xfrm>
            <a:off x="7848600" y="3429000"/>
            <a:ext cx="381000" cy="381000"/>
          </a:xfrm>
          <a:prstGeom prst="ellipse">
            <a:avLst/>
          </a:prstGeom>
          <a:solidFill>
            <a:srgbClr val="9C3B38"/>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23" name="Oval 22" descr=" 30"/>
          <p:cNvSpPr/>
          <p:nvPr/>
        </p:nvSpPr>
        <p:spPr>
          <a:xfrm>
            <a:off x="7848600" y="4038600"/>
            <a:ext cx="381000" cy="381000"/>
          </a:xfrm>
          <a:prstGeom prst="ellipse">
            <a:avLst/>
          </a:prstGeom>
          <a:solidFill>
            <a:srgbClr val="9C3B38"/>
          </a:solidFill>
          <a:ln>
            <a:solidFill>
              <a:srgbClr val="0C14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24" name="Oval 23" descr=" 31"/>
          <p:cNvSpPr/>
          <p:nvPr/>
        </p:nvSpPr>
        <p:spPr>
          <a:xfrm>
            <a:off x="7848600" y="4648200"/>
            <a:ext cx="381000" cy="381000"/>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descr=" 32"/>
          <p:cNvCxnSpPr/>
          <p:nvPr/>
        </p:nvCxnSpPr>
        <p:spPr>
          <a:xfrm>
            <a:off x="7239000" y="3086100"/>
            <a:ext cx="609600" cy="5334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descr=" 33"/>
          <p:cNvCxnSpPr/>
          <p:nvPr/>
        </p:nvCxnSpPr>
        <p:spPr>
          <a:xfrm>
            <a:off x="7239000" y="3619500"/>
            <a:ext cx="609600" cy="6096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descr=" 34"/>
          <p:cNvCxnSpPr/>
          <p:nvPr/>
        </p:nvCxnSpPr>
        <p:spPr>
          <a:xfrm flipV="1">
            <a:off x="7239000" y="3619500"/>
            <a:ext cx="609600" cy="5334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descr=" 35"/>
          <p:cNvCxnSpPr/>
          <p:nvPr/>
        </p:nvCxnSpPr>
        <p:spPr>
          <a:xfrm>
            <a:off x="7239000" y="4152900"/>
            <a:ext cx="6096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descr=" 36"/>
          <p:cNvCxnSpPr/>
          <p:nvPr/>
        </p:nvCxnSpPr>
        <p:spPr>
          <a:xfrm flipV="1">
            <a:off x="7239000" y="3619500"/>
            <a:ext cx="609600" cy="10668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descr=" 37"/>
          <p:cNvCxnSpPr/>
          <p:nvPr/>
        </p:nvCxnSpPr>
        <p:spPr>
          <a:xfrm flipV="1">
            <a:off x="7239000" y="4229100"/>
            <a:ext cx="609600" cy="990600"/>
          </a:xfrm>
          <a:prstGeom prst="line">
            <a:avLst/>
          </a:prstGeom>
          <a:ln>
            <a:solidFill>
              <a:srgbClr val="1D344F"/>
            </a:solidFill>
          </a:ln>
        </p:spPr>
        <p:style>
          <a:lnRef idx="1">
            <a:schemeClr val="accent1"/>
          </a:lnRef>
          <a:fillRef idx="0">
            <a:schemeClr val="accent1"/>
          </a:fillRef>
          <a:effectRef idx="0">
            <a:schemeClr val="accent1"/>
          </a:effectRef>
          <a:fontRef idx="minor">
            <a:schemeClr val="tx1"/>
          </a:fontRef>
        </p:style>
      </p:cxnSp>
      <p:sp>
        <p:nvSpPr>
          <p:cNvPr id="36" name="TextBox 35" descr=" 38"/>
          <p:cNvSpPr txBox="1"/>
          <p:nvPr/>
        </p:nvSpPr>
        <p:spPr>
          <a:xfrm>
            <a:off x="6727208" y="563880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5" name="TextBox 24" descr=" 39"/>
          <p:cNvSpPr txBox="1"/>
          <p:nvPr/>
        </p:nvSpPr>
        <p:spPr>
          <a:xfrm>
            <a:off x="7780268" y="563880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14" name="Slide Number Placeholder 13" descr=" 14"/>
          <p:cNvSpPr>
            <a:spLocks noGrp="1"/>
          </p:cNvSpPr>
          <p:nvPr>
            <p:ph type="sldNum" sz="quarter" idx="12"/>
          </p:nvPr>
        </p:nvSpPr>
        <p:spPr/>
        <p:txBody>
          <a:bodyPr/>
          <a:lstStyle/>
          <a:p>
            <a:r>
              <a:rPr lang="en-US" smtClean="0"/>
              <a:t>33</a:t>
            </a:r>
            <a:endParaRPr lang="en-US"/>
          </a:p>
        </p:txBody>
      </p:sp>
      <p:cxnSp>
        <p:nvCxnSpPr>
          <p:cNvPr id="54" name="Straight Arrow Connector 53" descr=" 54"/>
          <p:cNvCxnSpPr/>
          <p:nvPr/>
        </p:nvCxnSpPr>
        <p:spPr>
          <a:xfrm flipV="1">
            <a:off x="1519238" y="2637223"/>
            <a:ext cx="0" cy="2771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descr=" 55"/>
          <p:cNvCxnSpPr/>
          <p:nvPr/>
        </p:nvCxnSpPr>
        <p:spPr>
          <a:xfrm>
            <a:off x="1519238" y="5408528"/>
            <a:ext cx="389096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descr=" 56"/>
          <p:cNvSpPr txBox="1"/>
          <p:nvPr/>
        </p:nvSpPr>
        <p:spPr>
          <a:xfrm>
            <a:off x="3057525" y="5680225"/>
            <a:ext cx="757505" cy="263376"/>
          </a:xfrm>
          <a:prstGeom prst="rect">
            <a:avLst/>
          </a:prstGeom>
          <a:noFill/>
        </p:spPr>
        <p:txBody>
          <a:bodyPr wrap="none" rtlCol="0">
            <a:spAutoFit/>
          </a:bodyPr>
          <a:lstStyle/>
          <a:p>
            <a:r>
              <a:rPr lang="en-US" dirty="0" smtClean="0"/>
              <a:t>Call volume</a:t>
            </a:r>
            <a:endParaRPr lang="en-US" dirty="0"/>
          </a:p>
        </p:txBody>
      </p:sp>
      <p:sp>
        <p:nvSpPr>
          <p:cNvPr id="57" name="TextBox 56" descr=" 57"/>
          <p:cNvSpPr txBox="1"/>
          <p:nvPr/>
        </p:nvSpPr>
        <p:spPr>
          <a:xfrm rot="16200000">
            <a:off x="-314154" y="3896735"/>
            <a:ext cx="2981201" cy="369332"/>
          </a:xfrm>
          <a:prstGeom prst="rect">
            <a:avLst/>
          </a:prstGeom>
          <a:noFill/>
        </p:spPr>
        <p:txBody>
          <a:bodyPr wrap="none" rtlCol="0">
            <a:spAutoFit/>
          </a:bodyPr>
          <a:lstStyle/>
          <a:p>
            <a:r>
              <a:rPr lang="en-US" dirty="0" smtClean="0"/>
              <a:t>BTS Power Consumption (kW)</a:t>
            </a:r>
            <a:endParaRPr lang="en-US" dirty="0"/>
          </a:p>
        </p:txBody>
      </p:sp>
      <p:cxnSp>
        <p:nvCxnSpPr>
          <p:cNvPr id="58" name="Straight Connector 57" descr=" 58"/>
          <p:cNvCxnSpPr/>
          <p:nvPr/>
        </p:nvCxnSpPr>
        <p:spPr>
          <a:xfrm flipH="1">
            <a:off x="1519238" y="2908920"/>
            <a:ext cx="3348037" cy="466462"/>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descr=" 60"/>
          <p:cNvCxnSpPr/>
          <p:nvPr/>
        </p:nvCxnSpPr>
        <p:spPr>
          <a:xfrm flipV="1">
            <a:off x="1495418" y="3329237"/>
            <a:ext cx="0" cy="619334"/>
          </a:xfrm>
          <a:prstGeom prst="line">
            <a:avLst/>
          </a:prstGeom>
          <a:ln w="2540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descr=" 64"/>
          <p:cNvCxnSpPr/>
          <p:nvPr/>
        </p:nvCxnSpPr>
        <p:spPr>
          <a:xfrm>
            <a:off x="4867275" y="5342684"/>
            <a:ext cx="0" cy="13168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descr=" 66"/>
          <p:cNvSpPr txBox="1"/>
          <p:nvPr/>
        </p:nvSpPr>
        <p:spPr>
          <a:xfrm>
            <a:off x="4731544" y="5416849"/>
            <a:ext cx="311538" cy="263376"/>
          </a:xfrm>
          <a:prstGeom prst="rect">
            <a:avLst/>
          </a:prstGeom>
          <a:noFill/>
        </p:spPr>
        <p:txBody>
          <a:bodyPr wrap="none" rtlCol="0">
            <a:spAutoFit/>
          </a:bodyPr>
          <a:lstStyle/>
          <a:p>
            <a:r>
              <a:rPr lang="en-US" dirty="0" err="1" smtClean="0"/>
              <a:t>t</a:t>
            </a:r>
            <a:r>
              <a:rPr lang="en-US" baseline="-25000" dirty="0" err="1" smtClean="0"/>
              <a:t>max</a:t>
            </a:r>
            <a:endParaRPr lang="en-US" baseline="-25000" dirty="0"/>
          </a:p>
        </p:txBody>
      </p:sp>
      <p:sp>
        <p:nvSpPr>
          <p:cNvPr id="20" name="TextBox 19" descr=" 68"/>
          <p:cNvSpPr txBox="1"/>
          <p:nvPr/>
        </p:nvSpPr>
        <p:spPr>
          <a:xfrm>
            <a:off x="1369892" y="5410200"/>
            <a:ext cx="177222" cy="263376"/>
          </a:xfrm>
          <a:prstGeom prst="rect">
            <a:avLst/>
          </a:prstGeom>
          <a:noFill/>
        </p:spPr>
        <p:txBody>
          <a:bodyPr wrap="none" rtlCol="0">
            <a:spAutoFit/>
          </a:bodyPr>
          <a:lstStyle/>
          <a:p>
            <a:r>
              <a:rPr lang="en-US" dirty="0" smtClean="0">
                <a:latin typeface="Symbol" panose="05050102010706020507" pitchFamily="18" charset="2"/>
              </a:rPr>
              <a:t>d</a:t>
            </a:r>
            <a:endParaRPr lang="en-US" dirty="0"/>
          </a:p>
        </p:txBody>
      </p:sp>
      <p:sp>
        <p:nvSpPr>
          <p:cNvPr id="19" name="TextBox 18" descr=" 69"/>
          <p:cNvSpPr txBox="1"/>
          <p:nvPr/>
        </p:nvSpPr>
        <p:spPr>
          <a:xfrm>
            <a:off x="1676400" y="2743200"/>
            <a:ext cx="1248996" cy="461665"/>
          </a:xfrm>
          <a:prstGeom prst="rect">
            <a:avLst/>
          </a:prstGeom>
          <a:solidFill>
            <a:schemeClr val="accent1">
              <a:lumMod val="40000"/>
              <a:lumOff val="60000"/>
            </a:schemeClr>
          </a:solidFill>
        </p:spPr>
        <p:txBody>
          <a:bodyPr wrap="none" rtlCol="0">
            <a:spAutoFit/>
          </a:bodyPr>
          <a:lstStyle/>
          <a:p>
            <a:r>
              <a:rPr lang="en-US" sz="2400" dirty="0" smtClean="0"/>
              <a:t>Set </a:t>
            </a:r>
            <a:r>
              <a:rPr lang="en-US" sz="2400" dirty="0" smtClean="0">
                <a:latin typeface="Symbol" panose="05050102010706020507" pitchFamily="18" charset="2"/>
              </a:rPr>
              <a:t>d</a:t>
            </a:r>
            <a:r>
              <a:rPr lang="en-US" sz="2400" dirty="0" smtClean="0"/>
              <a:t> = 0</a:t>
            </a:r>
            <a:endParaRPr lang="en-US" sz="2400" dirty="0"/>
          </a:p>
        </p:txBody>
      </p:sp>
    </p:spTree>
    <p:extLst>
      <p:ext uri="{BB962C8B-B14F-4D97-AF65-F5344CB8AC3E}">
        <p14:creationId xmlns:p14="http://schemas.microsoft.com/office/powerpoint/2010/main" val="25799458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t>                           </a:t>
            </a:r>
            <a:endParaRPr lang="en-US" dirty="0" smtClean="0"/>
          </a:p>
          <a:p>
            <a:pPr marL="342900" indent="-342900">
              <a:buFont typeface="+mj-lt"/>
              <a:buChar char=" "/>
            </a:pPr>
            <a:r>
              <a:rPr lang="en-US" smtClean="0"/>
              <a:t>                                    </a:t>
            </a:r>
            <a:br>
              <a:rPr lang="en-US" smtClean="0"/>
            </a:br>
            <a:r>
              <a:rPr lang="en-US" smtClean="0"/>
              <a:t>        </a:t>
            </a:r>
            <a:endParaRPr lang="en-US" dirty="0" smtClean="0"/>
          </a:p>
          <a:p>
            <a:pPr marL="342900" indent="-342900">
              <a:buFont typeface="+mj-lt"/>
              <a:buChar char=" "/>
            </a:pPr>
            <a:r>
              <a:rPr lang="en-US" smtClean="0"/>
              <a:t>                                       </a:t>
            </a:r>
            <a:endParaRPr lang="en-US" dirty="0" smtClean="0"/>
          </a:p>
          <a:p>
            <a:pPr marL="342900" indent="-342900">
              <a:buFont typeface="+mj-lt"/>
              <a:buChar char=" "/>
            </a:pPr>
            <a:r>
              <a:rPr lang="en-US" smtClean="0"/>
              <a:t>                               </a:t>
            </a:r>
            <a:endParaRPr lang="en-US" dirty="0"/>
          </a:p>
        </p:txBody>
      </p:sp>
    </p:spTree>
    <p:extLst>
      <p:ext uri="{BB962C8B-B14F-4D97-AF65-F5344CB8AC3E}">
        <p14:creationId xmlns:p14="http://schemas.microsoft.com/office/powerpoint/2010/main" val="8125409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TextBox 14" descr=" 18"/>
          <p:cNvSpPr txBox="1"/>
          <p:nvPr/>
        </p:nvSpPr>
        <p:spPr>
          <a:xfrm>
            <a:off x="304800" y="5867400"/>
            <a:ext cx="5410199" cy="707886"/>
          </a:xfrm>
          <a:prstGeom prst="rect">
            <a:avLst/>
          </a:prstGeom>
          <a:solidFill>
            <a:schemeClr val="bg1">
              <a:lumMod val="85000"/>
            </a:schemeClr>
          </a:solidFill>
        </p:spPr>
        <p:txBody>
          <a:bodyPr wrap="square" rtlCol="0">
            <a:spAutoFit/>
          </a:bodyPr>
          <a:lstStyle/>
          <a:p>
            <a:r>
              <a:rPr lang="en-US" sz="2000" dirty="0" smtClean="0"/>
              <a:t>Smallest subset </a:t>
            </a:r>
            <a:r>
              <a:rPr lang="en-US" sz="2000" dirty="0" smtClean="0">
                <a:solidFill>
                  <a:srgbClr val="0070C0"/>
                </a:solidFill>
              </a:rPr>
              <a:t>V’</a:t>
            </a:r>
            <a:r>
              <a:rPr lang="en-US" sz="2000" dirty="0" smtClean="0"/>
              <a:t> of vertices </a:t>
            </a:r>
            <a:r>
              <a:rPr lang="en-US" sz="2000" dirty="0" smtClean="0">
                <a:solidFill>
                  <a:srgbClr val="FF0000"/>
                </a:solidFill>
              </a:rPr>
              <a:t>V</a:t>
            </a:r>
            <a:r>
              <a:rPr lang="en-US" sz="2000" dirty="0" smtClean="0"/>
              <a:t> such that every other vertex is adjacent to at least one vertex in </a:t>
            </a:r>
            <a:r>
              <a:rPr lang="en-US" sz="2000" dirty="0" smtClean="0">
                <a:solidFill>
                  <a:srgbClr val="0070C0"/>
                </a:solidFill>
              </a:rPr>
              <a:t>V’</a:t>
            </a:r>
            <a:endParaRPr lang="en-US" sz="2000" dirty="0">
              <a:solidFill>
                <a:srgbClr val="0070C0"/>
              </a:solidFill>
            </a:endParaRPr>
          </a:p>
        </p:txBody>
      </p: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t>                           </a:t>
            </a:r>
            <a:endParaRPr lang="en-US" dirty="0" smtClean="0"/>
          </a:p>
          <a:p>
            <a:pPr marL="342900" indent="-342900">
              <a:buFont typeface="+mj-lt"/>
              <a:buChar char=" "/>
            </a:pPr>
            <a:r>
              <a:rPr lang="en-US" smtClean="0"/>
              <a:t>                                    </a:t>
            </a:r>
            <a:br>
              <a:rPr lang="en-US" smtClean="0"/>
            </a:br>
            <a:r>
              <a:rPr lang="en-US" smtClean="0"/>
              <a:t>        </a:t>
            </a:r>
            <a:endParaRPr lang="en-US" dirty="0" smtClean="0"/>
          </a:p>
          <a:p>
            <a:pPr marL="342900" indent="-342900">
              <a:buFont typeface="+mj-lt"/>
              <a:buChar char=" "/>
            </a:pPr>
            <a:r>
              <a:rPr lang="en-US" smtClean="0"/>
              <a:t>                                       </a:t>
            </a:r>
            <a:endParaRPr lang="en-US" dirty="0" smtClean="0"/>
          </a:p>
          <a:p>
            <a:pPr marL="342900" indent="-342900">
              <a:buFont typeface="+mj-lt"/>
              <a:buChar char=" "/>
            </a:pPr>
            <a:r>
              <a:rPr lang="en-US" smtClean="0"/>
              <a:t>                               </a:t>
            </a:r>
            <a:endParaRPr lang="en-US" dirty="0"/>
          </a:p>
        </p:txBody>
      </p:sp>
    </p:spTree>
    <p:extLst>
      <p:ext uri="{BB962C8B-B14F-4D97-AF65-F5344CB8AC3E}">
        <p14:creationId xmlns:p14="http://schemas.microsoft.com/office/powerpoint/2010/main" val="1014452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t>                           </a:t>
            </a:r>
            <a:endParaRPr lang="en-US" dirty="0" smtClean="0"/>
          </a:p>
          <a:p>
            <a:pPr marL="342900" indent="-342900">
              <a:buFont typeface="+mj-lt"/>
              <a:buChar char=" "/>
            </a:pPr>
            <a:r>
              <a:rPr lang="en-US" smtClean="0"/>
              <a:t>                                    </a:t>
            </a:r>
            <a:br>
              <a:rPr lang="en-US" smtClean="0"/>
            </a:br>
            <a:r>
              <a:rPr lang="en-US" smtClean="0"/>
              <a:t>        </a:t>
            </a:r>
            <a:endParaRPr lang="en-US" dirty="0" smtClean="0"/>
          </a:p>
          <a:p>
            <a:pPr marL="342900" indent="-342900">
              <a:buFont typeface="+mj-lt"/>
              <a:buChar char=" "/>
            </a:pPr>
            <a:r>
              <a:rPr lang="en-US" smtClean="0"/>
              <a:t>                                       </a:t>
            </a:r>
            <a:endParaRPr lang="en-US" dirty="0" smtClean="0"/>
          </a:p>
          <a:p>
            <a:pPr marL="342900" indent="-342900">
              <a:buFont typeface="+mj-lt"/>
              <a:buChar char=" "/>
            </a:pPr>
            <a:r>
              <a:rPr lang="en-US" smtClean="0"/>
              <a:t>                               </a:t>
            </a:r>
            <a:endParaRPr lang="en-US" dirty="0"/>
          </a:p>
        </p:txBody>
      </p:sp>
    </p:spTree>
    <p:extLst>
      <p:ext uri="{BB962C8B-B14F-4D97-AF65-F5344CB8AC3E}">
        <p14:creationId xmlns:p14="http://schemas.microsoft.com/office/powerpoint/2010/main" val="7347583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t>                           </a:t>
            </a:r>
            <a:endParaRPr lang="en-US" dirty="0" smtClean="0"/>
          </a:p>
          <a:p>
            <a:pPr marL="342900" indent="-342900">
              <a:buFont typeface="+mj-lt"/>
              <a:buChar char=" "/>
            </a:pPr>
            <a:r>
              <a:rPr lang="en-US" smtClean="0"/>
              <a:t>                                    </a:t>
            </a:r>
            <a:br>
              <a:rPr lang="en-US" smtClean="0"/>
            </a:br>
            <a:r>
              <a:rPr lang="en-US" smtClean="0"/>
              <a:t>        </a:t>
            </a:r>
            <a:endParaRPr lang="en-US" dirty="0" smtClean="0"/>
          </a:p>
          <a:p>
            <a:pPr marL="342900" indent="-342900">
              <a:buFont typeface="+mj-lt"/>
              <a:buChar char=" "/>
            </a:pPr>
            <a:r>
              <a:rPr lang="en-US" smtClean="0"/>
              <a:t>                                       </a:t>
            </a:r>
            <a:endParaRPr lang="en-US" dirty="0" smtClean="0"/>
          </a:p>
          <a:p>
            <a:pPr marL="342900" indent="-342900">
              <a:buFont typeface="+mj-lt"/>
              <a:buChar char=" "/>
            </a:pPr>
            <a:r>
              <a:rPr lang="en-US" smtClean="0"/>
              <a:t>                               </a:t>
            </a:r>
            <a:endParaRPr lang="en-US" dirty="0"/>
          </a:p>
        </p:txBody>
      </p:sp>
    </p:spTree>
    <p:extLst>
      <p:ext uri="{BB962C8B-B14F-4D97-AF65-F5344CB8AC3E}">
        <p14:creationId xmlns:p14="http://schemas.microsoft.com/office/powerpoint/2010/main" val="11745649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Char char=" "/>
            </a:pPr>
            <a:r>
              <a:rPr lang="en-US" smtClean="0"/>
              <a:t>                                    </a:t>
            </a:r>
            <a:br>
              <a:rPr lang="en-US" smtClean="0"/>
            </a:br>
            <a:r>
              <a:rPr lang="en-US" smtClean="0"/>
              <a:t>        </a:t>
            </a:r>
            <a:endParaRPr lang="en-US" dirty="0" smtClean="0"/>
          </a:p>
          <a:p>
            <a:pPr marL="342900" indent="-342900">
              <a:buFont typeface="+mj-lt"/>
              <a:buChar char=" "/>
            </a:pPr>
            <a:r>
              <a:rPr lang="en-US" smtClean="0"/>
              <a:t>                                       </a:t>
            </a:r>
            <a:endParaRPr lang="en-US" dirty="0" smtClean="0"/>
          </a:p>
          <a:p>
            <a:pPr marL="342900" indent="-342900">
              <a:buFont typeface="+mj-lt"/>
              <a:buChar char=" "/>
            </a:pPr>
            <a:r>
              <a:rPr lang="en-US" smtClean="0"/>
              <a:t>                               </a:t>
            </a:r>
            <a:endParaRPr lang="en-US" dirty="0"/>
          </a:p>
        </p:txBody>
      </p:sp>
    </p:spTree>
    <p:extLst>
      <p:ext uri="{BB962C8B-B14F-4D97-AF65-F5344CB8AC3E}">
        <p14:creationId xmlns:p14="http://schemas.microsoft.com/office/powerpoint/2010/main" val="3963608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Char char=" "/>
            </a:pPr>
            <a:r>
              <a:rPr lang="en-US" smtClean="0"/>
              <a:t>                                    </a:t>
            </a:r>
            <a:br>
              <a:rPr lang="en-US" smtClean="0"/>
            </a:br>
            <a:r>
              <a:rPr lang="en-US" smtClean="0"/>
              <a:t>        </a:t>
            </a:r>
            <a:endParaRPr lang="en-US" dirty="0" smtClean="0"/>
          </a:p>
          <a:p>
            <a:pPr marL="342900" indent="-342900">
              <a:buFont typeface="+mj-lt"/>
              <a:buChar char=" "/>
            </a:pPr>
            <a:r>
              <a:rPr lang="en-US" smtClean="0"/>
              <a:t>                                       </a:t>
            </a:r>
            <a:endParaRPr lang="en-US" dirty="0" smtClean="0"/>
          </a:p>
          <a:p>
            <a:pPr marL="342900" indent="-342900">
              <a:buFont typeface="+mj-lt"/>
              <a:buChar char=" "/>
            </a:pPr>
            <a:r>
              <a:rPr lang="en-US" smtClean="0"/>
              <a:t>                               </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12896018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Char char=" "/>
            </a:pPr>
            <a:r>
              <a:rPr lang="en-US" smtClean="0"/>
              <a:t>                                    </a:t>
            </a:r>
            <a:br>
              <a:rPr lang="en-US" smtClean="0"/>
            </a:br>
            <a:r>
              <a:rPr lang="en-US" smtClean="0"/>
              <a:t>        </a:t>
            </a:r>
            <a:endParaRPr lang="en-US" dirty="0" smtClean="0"/>
          </a:p>
          <a:p>
            <a:pPr marL="342900" indent="-342900">
              <a:buFont typeface="+mj-lt"/>
              <a:buChar char=" "/>
            </a:pPr>
            <a:r>
              <a:rPr lang="en-US" smtClean="0"/>
              <a:t>                                       </a:t>
            </a:r>
            <a:endParaRPr lang="en-US" dirty="0" smtClean="0"/>
          </a:p>
          <a:p>
            <a:pPr marL="342900" indent="-342900">
              <a:buFont typeface="+mj-lt"/>
              <a:buChar char=" "/>
            </a:pPr>
            <a:r>
              <a:rPr lang="en-US" smtClean="0"/>
              <a:t>                               </a:t>
            </a:r>
            <a:endParaRPr lang="en-US" dirty="0"/>
          </a:p>
        </p:txBody>
      </p: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34333778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AutoNum type="arabicPeriod"/>
            </a:pPr>
            <a:r>
              <a:rPr lang="en-US" smtClean="0">
                <a:latin typeface="Calibri"/>
              </a:rPr>
              <a:t>Place edges between each vertex and its copy</a:t>
            </a:r>
          </a:p>
          <a:p>
            <a:pPr marL="342900" indent="-342900">
              <a:buFont typeface="+mj-lt"/>
              <a:buChar char=" "/>
            </a:pPr>
            <a:r>
              <a:rPr lang="en-US" smtClean="0"/>
              <a:t>                                       </a:t>
            </a:r>
            <a:endParaRPr lang="en-US" dirty="0" smtClean="0"/>
          </a:p>
          <a:p>
            <a:pPr marL="342900" indent="-342900">
              <a:buFont typeface="+mj-lt"/>
              <a:buChar char=" "/>
            </a:pPr>
            <a:r>
              <a:rPr lang="en-US" smtClean="0"/>
              <a:t>                               </a:t>
            </a:r>
            <a:endParaRPr lang="en-US" dirty="0"/>
          </a:p>
        </p:txBody>
      </p: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5444670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AutoNum type="arabicPeriod"/>
            </a:pPr>
            <a:r>
              <a:rPr lang="en-US" smtClean="0">
                <a:latin typeface="Calibri"/>
              </a:rPr>
              <a:t>Place edges between each vertex and its copy</a:t>
            </a:r>
          </a:p>
          <a:p>
            <a:pPr marL="342900" indent="-342900">
              <a:buFont typeface="+mj-lt"/>
              <a:buChar char=" "/>
            </a:pPr>
            <a:r>
              <a:rPr lang="en-US" smtClean="0"/>
              <a:t>                                       </a:t>
            </a:r>
            <a:endParaRPr lang="en-US" dirty="0" smtClean="0"/>
          </a:p>
          <a:p>
            <a:pPr marL="342900" indent="-342900">
              <a:buFont typeface="+mj-lt"/>
              <a:buChar char=" "/>
            </a:pPr>
            <a:r>
              <a:rPr lang="en-US" smtClean="0"/>
              <a:t>                               </a:t>
            </a:r>
            <a:endParaRPr lang="en-US" dirty="0"/>
          </a:p>
        </p:txBody>
      </p: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32107419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centers (e.g., Facebook and Google)</a:t>
            </a:r>
          </a:p>
          <a:p>
            <a:pPr lvl="1"/>
            <a:r>
              <a:rPr lang="en-US" dirty="0" smtClean="0"/>
              <a:t>Cellular networks (e.g., Sprint and Verizon)</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r>
              <a:rPr lang="en-US" smtClean="0"/>
              <a:t>2</a:t>
            </a:r>
            <a:endParaRPr lang="en-US"/>
          </a:p>
        </p:txBody>
      </p:sp>
    </p:spTree>
    <p:extLst>
      <p:ext uri="{BB962C8B-B14F-4D97-AF65-F5344CB8AC3E}">
        <p14:creationId xmlns:p14="http://schemas.microsoft.com/office/powerpoint/2010/main" val="26158499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pic>
        <p:nvPicPr>
          <p:cNvPr id="6" name="Picture 6" descr=" 9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614" y="1295400"/>
            <a:ext cx="8690986" cy="396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descr=" 13"/>
          <p:cNvSpPr txBox="1"/>
          <p:nvPr/>
        </p:nvSpPr>
        <p:spPr>
          <a:xfrm>
            <a:off x="322047" y="5334000"/>
            <a:ext cx="8669553" cy="738664"/>
          </a:xfrm>
          <a:prstGeom prst="rect">
            <a:avLst/>
          </a:prstGeom>
          <a:noFill/>
        </p:spPr>
        <p:txBody>
          <a:bodyPr wrap="none" rtlCol="0">
            <a:spAutoFit/>
          </a:bodyPr>
          <a:lstStyle/>
          <a:p>
            <a:pPr algn="ctr"/>
            <a:r>
              <a:rPr lang="en-US" sz="2400" dirty="0" smtClean="0"/>
              <a:t>Google’s B4 SDN</a:t>
            </a:r>
            <a:endParaRPr lang="en-US" dirty="0" smtClean="0"/>
          </a:p>
          <a:p>
            <a:r>
              <a:rPr lang="en-US" dirty="0" smtClean="0"/>
              <a:t>Image Source: Jain et. al, “B4: Experience with a globally-deployed software defined WAN”</a:t>
            </a:r>
            <a:endParaRPr lang="en-US" dirty="0"/>
          </a:p>
        </p:txBody>
      </p:sp>
      <p:sp>
        <p:nvSpPr>
          <p:cNvPr id="8" name="Rounded Rectangular Callout 7" descr=" 17"/>
          <p:cNvSpPr/>
          <p:nvPr/>
        </p:nvSpPr>
        <p:spPr>
          <a:xfrm>
            <a:off x="1319533" y="2197149"/>
            <a:ext cx="1475734" cy="432375"/>
          </a:xfrm>
          <a:prstGeom prst="wedgeRoundRectCallout">
            <a:avLst>
              <a:gd name="adj1" fmla="val 54077"/>
              <a:gd name="adj2" fmla="val 1414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Tree>
    <p:extLst>
      <p:ext uri="{BB962C8B-B14F-4D97-AF65-F5344CB8AC3E}">
        <p14:creationId xmlns:p14="http://schemas.microsoft.com/office/powerpoint/2010/main" val="144902882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AutoNum type="arabicPeriod"/>
            </a:pPr>
            <a:r>
              <a:rPr lang="en-US" smtClean="0">
                <a:latin typeface="Calibri"/>
              </a:rPr>
              <a:t>Place edges between each vertex and its copy</a:t>
            </a:r>
          </a:p>
          <a:p>
            <a:pPr marL="342900" indent="-342900">
              <a:buFont typeface="+mj-lt"/>
              <a:buAutoNum type="arabicPeriod"/>
            </a:pPr>
            <a:r>
              <a:rPr lang="en-US" smtClean="0">
                <a:latin typeface="Calibri"/>
              </a:rPr>
              <a:t>Replicate other edges in original graph</a:t>
            </a:r>
          </a:p>
          <a:p>
            <a:pPr marL="342900" indent="-342900">
              <a:buFont typeface="+mj-lt"/>
              <a:buChar char=" "/>
            </a:pPr>
            <a:r>
              <a:rPr lang="en-US" smtClean="0"/>
              <a:t>                               </a:t>
            </a:r>
            <a:endParaRPr lang="en-US" dirty="0"/>
          </a:p>
        </p:txBody>
      </p: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42364990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AutoNum type="arabicPeriod"/>
            </a:pPr>
            <a:r>
              <a:rPr lang="en-US" smtClean="0">
                <a:latin typeface="Calibri"/>
              </a:rPr>
              <a:t>Place edges between each vertex and its copy</a:t>
            </a:r>
          </a:p>
          <a:p>
            <a:pPr marL="342900" indent="-342900">
              <a:buFont typeface="+mj-lt"/>
              <a:buAutoNum type="arabicPeriod"/>
            </a:pPr>
            <a:r>
              <a:rPr lang="en-US" smtClean="0">
                <a:latin typeface="Calibri"/>
              </a:rPr>
              <a:t>Replicate other edges in original graph</a:t>
            </a:r>
          </a:p>
          <a:p>
            <a:pPr marL="342900" indent="-342900">
              <a:buFont typeface="+mj-lt"/>
              <a:buChar char=" "/>
            </a:pPr>
            <a:r>
              <a:rPr lang="en-US" smtClean="0"/>
              <a:t>                               </a:t>
            </a:r>
            <a:endParaRPr lang="en-US" dirty="0"/>
          </a:p>
        </p:txBody>
      </p: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9848771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AutoNum type="arabicPeriod"/>
            </a:pPr>
            <a:r>
              <a:rPr lang="en-US" smtClean="0">
                <a:latin typeface="Calibri"/>
              </a:rPr>
              <a:t>Place edges between each vertex and its copy</a:t>
            </a:r>
          </a:p>
          <a:p>
            <a:pPr marL="342900" indent="-342900">
              <a:buFont typeface="+mj-lt"/>
              <a:buAutoNum type="arabicPeriod"/>
            </a:pPr>
            <a:r>
              <a:rPr lang="en-US" smtClean="0">
                <a:latin typeface="Calibri"/>
              </a:rPr>
              <a:t>Replicate other edges in original graph</a:t>
            </a:r>
          </a:p>
          <a:p>
            <a:pPr marL="342900" indent="-342900">
              <a:buFont typeface="+mj-lt"/>
              <a:buChar char=" "/>
            </a:pPr>
            <a:r>
              <a:rPr lang="en-US" smtClean="0"/>
              <a:t>                               </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378336599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AutoNum type="arabicPeriod"/>
            </a:pPr>
            <a:r>
              <a:rPr lang="en-US" smtClean="0">
                <a:latin typeface="Calibri"/>
              </a:rPr>
              <a:t>Place edges between each vertex and its copy</a:t>
            </a:r>
          </a:p>
          <a:p>
            <a:pPr marL="342900" indent="-342900">
              <a:buFont typeface="+mj-lt"/>
              <a:buAutoNum type="arabicPeriod"/>
            </a:pPr>
            <a:r>
              <a:rPr lang="en-US" smtClean="0">
                <a:latin typeface="Calibri"/>
              </a:rPr>
              <a:t>Replicate other edges in original graph</a:t>
            </a:r>
          </a:p>
          <a:p>
            <a:pPr marL="342900" indent="-342900">
              <a:buFont typeface="+mj-lt"/>
              <a:buChar char=" "/>
            </a:pPr>
            <a:r>
              <a:rPr lang="en-US" smtClean="0"/>
              <a:t>                               </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419044130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
            </a:r>
            <a:endParaRPr lang="en-US" dirty="0"/>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754326"/>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AutoNum type="arabicPeriod"/>
            </a:pPr>
            <a:r>
              <a:rPr lang="en-US" smtClean="0">
                <a:latin typeface="Calibri"/>
              </a:rPr>
              <a:t>Place edges between each vertex and its copy</a:t>
            </a:r>
          </a:p>
          <a:p>
            <a:pPr marL="342900" indent="-342900">
              <a:buFont typeface="+mj-lt"/>
              <a:buAutoNum type="arabicPeriod"/>
            </a:pPr>
            <a:r>
              <a:rPr lang="en-US" smtClean="0">
                <a:latin typeface="Calibri"/>
              </a:rPr>
              <a:t>Replicate other edges in original graph</a:t>
            </a:r>
          </a:p>
          <a:p>
            <a:pPr marL="342900" indent="-342900">
              <a:buFont typeface="+mj-lt"/>
              <a:buAutoNum type="arabicPeriod"/>
            </a:pPr>
            <a:r>
              <a:rPr lang="en-US" smtClean="0">
                <a:latin typeface="Calibri"/>
              </a:rPr>
              <a:t>Solve Modified MDS on new graph</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392035057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754326"/>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AutoNum type="arabicPeriod"/>
            </a:pPr>
            <a:r>
              <a:rPr lang="en-US" smtClean="0">
                <a:latin typeface="Calibri"/>
              </a:rPr>
              <a:t>Place edges between each vertex and its copy</a:t>
            </a:r>
          </a:p>
          <a:p>
            <a:pPr marL="342900" indent="-342900">
              <a:buFont typeface="+mj-lt"/>
              <a:buAutoNum type="arabicPeriod"/>
            </a:pPr>
            <a:r>
              <a:rPr lang="en-US" smtClean="0">
                <a:latin typeface="Calibri"/>
              </a:rPr>
              <a:t>Replicate other edges in original graph</a:t>
            </a:r>
          </a:p>
          <a:p>
            <a:pPr marL="342900" indent="-342900">
              <a:buFont typeface="+mj-lt"/>
              <a:buAutoNum type="arabicPeriod"/>
            </a:pPr>
            <a:r>
              <a:rPr lang="en-US" smtClean="0">
                <a:latin typeface="Calibri"/>
              </a:rPr>
              <a:t>Solve Modified MDS on new graph</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Tree>
    <p:extLst>
      <p:ext uri="{BB962C8B-B14F-4D97-AF65-F5344CB8AC3E}">
        <p14:creationId xmlns:p14="http://schemas.microsoft.com/office/powerpoint/2010/main" val="39440300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754326"/>
          </a:xfrm>
          <a:prstGeom prst="rect">
            <a:avLst/>
          </a:prstGeom>
          <a:noFill/>
        </p:spPr>
        <p:txBody>
          <a:bodyPr wrap="square" rtlCol="0">
            <a:spAutoFit/>
          </a:bodyPr>
          <a:lstStyle/>
          <a:p>
            <a:pPr marL="342900" indent="-342900">
              <a:buFont typeface="+mj-lt"/>
              <a:buAutoNum type="arabicPeriod"/>
            </a:pPr>
            <a:r>
              <a:rPr lang="en-US" smtClean="0">
                <a:latin typeface="Calibri"/>
              </a:rPr>
              <a:t>Make two copies of vertices</a:t>
            </a:r>
          </a:p>
          <a:p>
            <a:pPr marL="342900" indent="-342900">
              <a:buFont typeface="+mj-lt"/>
              <a:buAutoNum type="arabicPeriod"/>
            </a:pPr>
            <a:r>
              <a:rPr lang="en-US" smtClean="0">
                <a:latin typeface="Calibri"/>
              </a:rPr>
              <a:t>Place edges between each vertex and its copy</a:t>
            </a:r>
          </a:p>
          <a:p>
            <a:pPr marL="342900" indent="-342900">
              <a:buFont typeface="+mj-lt"/>
              <a:buAutoNum type="arabicPeriod"/>
            </a:pPr>
            <a:r>
              <a:rPr lang="en-US" smtClean="0">
                <a:latin typeface="Calibri"/>
              </a:rPr>
              <a:t>Replicate other edges in original graph</a:t>
            </a:r>
          </a:p>
          <a:p>
            <a:pPr marL="342900" indent="-342900">
              <a:buFont typeface="+mj-lt"/>
              <a:buAutoNum type="arabicPeriod"/>
            </a:pPr>
            <a:r>
              <a:rPr lang="en-US" smtClean="0">
                <a:latin typeface="Calibri"/>
              </a:rPr>
              <a:t>Solve Modified MDS on new graph</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40" name="TextBox 39" descr=" 56"/>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Tree>
    <p:extLst>
      <p:ext uri="{BB962C8B-B14F-4D97-AF65-F5344CB8AC3E}">
        <p14:creationId xmlns:p14="http://schemas.microsoft.com/office/powerpoint/2010/main" val="11641109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latin typeface="Calibri"/>
              </a:rPr>
              <a:t>                           </a:t>
            </a:r>
          </a:p>
          <a:p>
            <a:pPr marL="342900" indent="-342900">
              <a:buFont typeface="+mj-lt"/>
              <a:buChar char=" "/>
            </a:pPr>
            <a:r>
              <a:rPr lang="en-US" smtClean="0">
                <a:latin typeface="Calibri"/>
              </a:rPr>
              <a:t>                                    </a:t>
            </a:r>
            <a:br>
              <a:rPr lang="en-US" smtClean="0">
                <a:latin typeface="Calibri"/>
              </a:rPr>
            </a:br>
            <a:r>
              <a:rPr lang="en-US" smtClean="0">
                <a:latin typeface="Calibri"/>
              </a:rPr>
              <a:t>        </a:t>
            </a:r>
          </a:p>
          <a:p>
            <a:pPr marL="342900" indent="-342900">
              <a:buFont typeface="+mj-lt"/>
              <a:buChar char=" "/>
            </a:pPr>
            <a:r>
              <a:rPr lang="en-US" smtClean="0">
                <a:latin typeface="Calibri"/>
              </a:rPr>
              <a:t>                                       </a:t>
            </a:r>
          </a:p>
          <a:p>
            <a:pPr marL="342900" indent="-342900">
              <a:buFont typeface="+mj-lt"/>
              <a:buChar char=" "/>
            </a:pPr>
            <a:r>
              <a:rPr lang="en-US" smtClean="0">
                <a:latin typeface="Calibri"/>
              </a:rPr>
              <a:t>                               </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40" name="TextBox 39" descr=" 56"/>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Tree>
    <p:extLst>
      <p:ext uri="{BB962C8B-B14F-4D97-AF65-F5344CB8AC3E}">
        <p14:creationId xmlns:p14="http://schemas.microsoft.com/office/powerpoint/2010/main" val="25056774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latin typeface="Calibri"/>
              </a:rPr>
              <a:t>                           </a:t>
            </a:r>
          </a:p>
          <a:p>
            <a:pPr marL="342900" indent="-342900">
              <a:buFont typeface="+mj-lt"/>
              <a:buChar char=" "/>
            </a:pPr>
            <a:r>
              <a:rPr lang="en-US" smtClean="0">
                <a:latin typeface="Calibri"/>
              </a:rPr>
              <a:t>                                    </a:t>
            </a:r>
            <a:br>
              <a:rPr lang="en-US" smtClean="0">
                <a:latin typeface="Calibri"/>
              </a:rPr>
            </a:br>
            <a:r>
              <a:rPr lang="en-US" smtClean="0">
                <a:latin typeface="Calibri"/>
              </a:rPr>
              <a:t>        </a:t>
            </a:r>
          </a:p>
          <a:p>
            <a:pPr marL="342900" indent="-342900">
              <a:buFont typeface="+mj-lt"/>
              <a:buChar char=" "/>
            </a:pPr>
            <a:r>
              <a:rPr lang="en-US" smtClean="0">
                <a:latin typeface="Calibri"/>
              </a:rPr>
              <a:t>                                       </a:t>
            </a:r>
          </a:p>
          <a:p>
            <a:pPr marL="342900" indent="-342900">
              <a:buFont typeface="+mj-lt"/>
              <a:buChar char=" "/>
            </a:pPr>
            <a:r>
              <a:rPr lang="en-US" smtClean="0">
                <a:latin typeface="Calibri"/>
              </a:rPr>
              <a:t>                               </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40" name="TextBox 39" descr=" 56"/>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
        <p:nvSpPr>
          <p:cNvPr id="41" name="TextBox 40" descr=" 57"/>
          <p:cNvSpPr txBox="1"/>
          <p:nvPr/>
        </p:nvSpPr>
        <p:spPr>
          <a:xfrm>
            <a:off x="1580473" y="1246442"/>
            <a:ext cx="1968744" cy="369332"/>
          </a:xfrm>
          <a:prstGeom prst="rect">
            <a:avLst/>
          </a:prstGeom>
          <a:solidFill>
            <a:schemeClr val="accent1"/>
          </a:solidFill>
        </p:spPr>
        <p:txBody>
          <a:bodyPr wrap="none" rtlCol="0">
            <a:spAutoFit/>
          </a:bodyPr>
          <a:lstStyle/>
          <a:p>
            <a:r>
              <a:rPr lang="en-US" dirty="0" smtClean="0">
                <a:solidFill>
                  <a:schemeClr val="bg1"/>
                </a:solidFill>
              </a:rPr>
              <a:t>RED-BL for cellular </a:t>
            </a:r>
            <a:endParaRPr lang="en-US" dirty="0">
              <a:solidFill>
                <a:schemeClr val="bg1"/>
              </a:solidFill>
            </a:endParaRPr>
          </a:p>
        </p:txBody>
      </p:sp>
    </p:spTree>
    <p:extLst>
      <p:ext uri="{BB962C8B-B14F-4D97-AF65-F5344CB8AC3E}">
        <p14:creationId xmlns:p14="http://schemas.microsoft.com/office/powerpoint/2010/main" val="252172546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latin typeface="Calibri"/>
              </a:rPr>
              <a:t>                           </a:t>
            </a:r>
          </a:p>
          <a:p>
            <a:pPr marL="342900" indent="-342900">
              <a:buFont typeface="+mj-lt"/>
              <a:buChar char=" "/>
            </a:pPr>
            <a:r>
              <a:rPr lang="en-US" smtClean="0">
                <a:latin typeface="Calibri"/>
              </a:rPr>
              <a:t>                                    </a:t>
            </a:r>
            <a:br>
              <a:rPr lang="en-US" smtClean="0">
                <a:latin typeface="Calibri"/>
              </a:rPr>
            </a:br>
            <a:r>
              <a:rPr lang="en-US" smtClean="0">
                <a:latin typeface="Calibri"/>
              </a:rPr>
              <a:t>        </a:t>
            </a:r>
          </a:p>
          <a:p>
            <a:pPr marL="342900" indent="-342900">
              <a:buFont typeface="+mj-lt"/>
              <a:buChar char=" "/>
            </a:pPr>
            <a:r>
              <a:rPr lang="en-US" smtClean="0">
                <a:latin typeface="Calibri"/>
              </a:rPr>
              <a:t>                                       </a:t>
            </a:r>
          </a:p>
          <a:p>
            <a:pPr marL="342900" indent="-342900">
              <a:buFont typeface="+mj-lt"/>
              <a:buChar char=" "/>
            </a:pPr>
            <a:r>
              <a:rPr lang="en-US" smtClean="0">
                <a:latin typeface="Calibri"/>
              </a:rPr>
              <a:t>                               </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40" name="TextBox 39" descr=" 56"/>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
        <p:nvSpPr>
          <p:cNvPr id="41" name="TextBox 40" descr=" 57"/>
          <p:cNvSpPr txBox="1"/>
          <p:nvPr/>
        </p:nvSpPr>
        <p:spPr>
          <a:xfrm>
            <a:off x="1580473" y="1246442"/>
            <a:ext cx="1968744" cy="369332"/>
          </a:xfrm>
          <a:prstGeom prst="rect">
            <a:avLst/>
          </a:prstGeom>
          <a:solidFill>
            <a:schemeClr val="accent1"/>
          </a:solidFill>
        </p:spPr>
        <p:txBody>
          <a:bodyPr wrap="none" rtlCol="0">
            <a:spAutoFit/>
          </a:bodyPr>
          <a:lstStyle/>
          <a:p>
            <a:r>
              <a:rPr lang="en-US" dirty="0" smtClean="0">
                <a:solidFill>
                  <a:schemeClr val="bg1"/>
                </a:solidFill>
              </a:rPr>
              <a:t>RED-BL for cellular </a:t>
            </a:r>
            <a:endParaRPr lang="en-US" dirty="0">
              <a:solidFill>
                <a:schemeClr val="bg1"/>
              </a:solidFill>
            </a:endParaRPr>
          </a:p>
        </p:txBody>
      </p:sp>
      <p:sp>
        <p:nvSpPr>
          <p:cNvPr id="42" name="TextBox 41" descr=" 58"/>
          <p:cNvSpPr txBox="1"/>
          <p:nvPr/>
        </p:nvSpPr>
        <p:spPr>
          <a:xfrm>
            <a:off x="3505200"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43" name="TextBox 42" descr=" 59"/>
          <p:cNvSpPr txBox="1"/>
          <p:nvPr/>
        </p:nvSpPr>
        <p:spPr>
          <a:xfrm>
            <a:off x="4238602" y="1246442"/>
            <a:ext cx="1537600" cy="369332"/>
          </a:xfrm>
          <a:prstGeom prst="rect">
            <a:avLst/>
          </a:prstGeom>
          <a:solidFill>
            <a:schemeClr val="accent1"/>
          </a:solidFill>
        </p:spPr>
        <p:txBody>
          <a:bodyPr wrap="none" rtlCol="0">
            <a:spAutoFit/>
          </a:bodyPr>
          <a:lstStyle/>
          <a:p>
            <a:r>
              <a:rPr lang="en-US" dirty="0" smtClean="0">
                <a:solidFill>
                  <a:schemeClr val="bg1"/>
                </a:solidFill>
              </a:rPr>
              <a:t>Modified MDS</a:t>
            </a:r>
            <a:endParaRPr lang="en-US" dirty="0">
              <a:solidFill>
                <a:schemeClr val="bg1"/>
              </a:solidFill>
            </a:endParaRPr>
          </a:p>
        </p:txBody>
      </p:sp>
    </p:spTree>
    <p:extLst>
      <p:ext uri="{BB962C8B-B14F-4D97-AF65-F5344CB8AC3E}">
        <p14:creationId xmlns:p14="http://schemas.microsoft.com/office/powerpoint/2010/main" val="14405099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pic>
        <p:nvPicPr>
          <p:cNvPr id="6" name="Picture 6" descr=" 9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614" y="1295400"/>
            <a:ext cx="8690986" cy="3967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descr=" 13"/>
          <p:cNvSpPr txBox="1"/>
          <p:nvPr/>
        </p:nvSpPr>
        <p:spPr>
          <a:xfrm>
            <a:off x="322047" y="5334000"/>
            <a:ext cx="8669553" cy="738664"/>
          </a:xfrm>
          <a:prstGeom prst="rect">
            <a:avLst/>
          </a:prstGeom>
          <a:noFill/>
        </p:spPr>
        <p:txBody>
          <a:bodyPr wrap="none" rtlCol="0">
            <a:spAutoFit/>
          </a:bodyPr>
          <a:lstStyle/>
          <a:p>
            <a:pPr algn="ctr"/>
            <a:r>
              <a:rPr lang="en-US" sz="2400" dirty="0" smtClean="0"/>
              <a:t>Google’s B4 SDN</a:t>
            </a:r>
            <a:endParaRPr lang="en-US" dirty="0" smtClean="0"/>
          </a:p>
          <a:p>
            <a:r>
              <a:rPr lang="en-US" dirty="0" smtClean="0"/>
              <a:t>Image Source: Jain et. al, “B4: Experience with a globally-deployed software defined WAN”</a:t>
            </a:r>
            <a:endParaRPr lang="en-US" dirty="0"/>
          </a:p>
        </p:txBody>
      </p:sp>
      <p:sp>
        <p:nvSpPr>
          <p:cNvPr id="8" name="Rounded Rectangular Callout 7" descr=" 17"/>
          <p:cNvSpPr/>
          <p:nvPr/>
        </p:nvSpPr>
        <p:spPr>
          <a:xfrm>
            <a:off x="1319533" y="2197149"/>
            <a:ext cx="1475734" cy="432375"/>
          </a:xfrm>
          <a:prstGeom prst="wedgeRoundRectCallout">
            <a:avLst>
              <a:gd name="adj1" fmla="val 54077"/>
              <a:gd name="adj2" fmla="val 1414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9" name="Rounded Rectangular Callout 8" descr=" 18"/>
          <p:cNvSpPr/>
          <p:nvPr/>
        </p:nvSpPr>
        <p:spPr>
          <a:xfrm>
            <a:off x="3657599" y="1968786"/>
            <a:ext cx="2590801" cy="426423"/>
          </a:xfrm>
          <a:prstGeom prst="wedgeRoundRectCallout">
            <a:avLst>
              <a:gd name="adj1" fmla="val -44011"/>
              <a:gd name="adj2" fmla="val 2321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 Data Center Links</a:t>
            </a:r>
            <a:endParaRPr lang="en-US" dirty="0"/>
          </a:p>
        </p:txBody>
      </p:sp>
    </p:spTree>
    <p:extLst>
      <p:ext uri="{BB962C8B-B14F-4D97-AF65-F5344CB8AC3E}">
        <p14:creationId xmlns:p14="http://schemas.microsoft.com/office/powerpoint/2010/main" val="28950777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latin typeface="Calibri"/>
              </a:rPr>
              <a:t>                           </a:t>
            </a:r>
          </a:p>
          <a:p>
            <a:pPr marL="342900" indent="-342900">
              <a:buFont typeface="+mj-lt"/>
              <a:buChar char=" "/>
            </a:pPr>
            <a:r>
              <a:rPr lang="en-US" smtClean="0">
                <a:latin typeface="Calibri"/>
              </a:rPr>
              <a:t>                                    </a:t>
            </a:r>
            <a:br>
              <a:rPr lang="en-US" smtClean="0">
                <a:latin typeface="Calibri"/>
              </a:rPr>
            </a:br>
            <a:r>
              <a:rPr lang="en-US" smtClean="0">
                <a:latin typeface="Calibri"/>
              </a:rPr>
              <a:t>        </a:t>
            </a:r>
          </a:p>
          <a:p>
            <a:pPr marL="342900" indent="-342900">
              <a:buFont typeface="+mj-lt"/>
              <a:buChar char=" "/>
            </a:pPr>
            <a:r>
              <a:rPr lang="en-US" smtClean="0">
                <a:latin typeface="Calibri"/>
              </a:rPr>
              <a:t>                                       </a:t>
            </a:r>
          </a:p>
          <a:p>
            <a:pPr marL="342900" indent="-342900">
              <a:buFont typeface="+mj-lt"/>
              <a:buChar char=" "/>
            </a:pPr>
            <a:r>
              <a:rPr lang="en-US" smtClean="0">
                <a:latin typeface="Calibri"/>
              </a:rPr>
              <a:t>                               </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40" name="TextBox 39" descr=" 56"/>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
        <p:nvSpPr>
          <p:cNvPr id="41" name="TextBox 40" descr=" 57"/>
          <p:cNvSpPr txBox="1"/>
          <p:nvPr/>
        </p:nvSpPr>
        <p:spPr>
          <a:xfrm>
            <a:off x="1580473" y="1246442"/>
            <a:ext cx="1968744" cy="369332"/>
          </a:xfrm>
          <a:prstGeom prst="rect">
            <a:avLst/>
          </a:prstGeom>
          <a:solidFill>
            <a:schemeClr val="accent1"/>
          </a:solidFill>
        </p:spPr>
        <p:txBody>
          <a:bodyPr wrap="none" rtlCol="0">
            <a:spAutoFit/>
          </a:bodyPr>
          <a:lstStyle/>
          <a:p>
            <a:r>
              <a:rPr lang="en-US" dirty="0" smtClean="0">
                <a:solidFill>
                  <a:schemeClr val="bg1"/>
                </a:solidFill>
              </a:rPr>
              <a:t>RED-BL for cellular </a:t>
            </a:r>
            <a:endParaRPr lang="en-US" dirty="0">
              <a:solidFill>
                <a:schemeClr val="bg1"/>
              </a:solidFill>
            </a:endParaRPr>
          </a:p>
        </p:txBody>
      </p:sp>
      <p:sp>
        <p:nvSpPr>
          <p:cNvPr id="42" name="TextBox 41" descr=" 58"/>
          <p:cNvSpPr txBox="1"/>
          <p:nvPr/>
        </p:nvSpPr>
        <p:spPr>
          <a:xfrm>
            <a:off x="3505200"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43" name="TextBox 42" descr=" 59"/>
          <p:cNvSpPr txBox="1"/>
          <p:nvPr/>
        </p:nvSpPr>
        <p:spPr>
          <a:xfrm>
            <a:off x="4238602" y="1246442"/>
            <a:ext cx="1537600" cy="369332"/>
          </a:xfrm>
          <a:prstGeom prst="rect">
            <a:avLst/>
          </a:prstGeom>
          <a:solidFill>
            <a:schemeClr val="accent1"/>
          </a:solidFill>
        </p:spPr>
        <p:txBody>
          <a:bodyPr wrap="none" rtlCol="0">
            <a:spAutoFit/>
          </a:bodyPr>
          <a:lstStyle/>
          <a:p>
            <a:r>
              <a:rPr lang="en-US" dirty="0" smtClean="0">
                <a:solidFill>
                  <a:schemeClr val="bg1"/>
                </a:solidFill>
              </a:rPr>
              <a:t>Modified MDS</a:t>
            </a:r>
            <a:endParaRPr lang="en-US" dirty="0">
              <a:solidFill>
                <a:schemeClr val="bg1"/>
              </a:solidFill>
            </a:endParaRPr>
          </a:p>
        </p:txBody>
      </p:sp>
      <p:sp>
        <p:nvSpPr>
          <p:cNvPr id="45" name="TextBox 44" descr=" 60"/>
          <p:cNvSpPr txBox="1"/>
          <p:nvPr/>
        </p:nvSpPr>
        <p:spPr>
          <a:xfrm>
            <a:off x="6532499" y="1246442"/>
            <a:ext cx="630301" cy="369332"/>
          </a:xfrm>
          <a:prstGeom prst="rect">
            <a:avLst/>
          </a:prstGeom>
          <a:solidFill>
            <a:schemeClr val="accent1"/>
          </a:solidFill>
        </p:spPr>
        <p:txBody>
          <a:bodyPr wrap="none" rtlCol="0">
            <a:spAutoFit/>
          </a:bodyPr>
          <a:lstStyle/>
          <a:p>
            <a:r>
              <a:rPr lang="en-US" dirty="0" smtClean="0">
                <a:solidFill>
                  <a:schemeClr val="bg1"/>
                </a:solidFill>
              </a:rPr>
              <a:t>MDS</a:t>
            </a:r>
            <a:endParaRPr lang="en-US" dirty="0">
              <a:solidFill>
                <a:schemeClr val="bg1"/>
              </a:solidFill>
            </a:endParaRPr>
          </a:p>
        </p:txBody>
      </p:sp>
      <p:sp>
        <p:nvSpPr>
          <p:cNvPr id="44" name="TextBox 43" descr=" 61"/>
          <p:cNvSpPr txBox="1"/>
          <p:nvPr/>
        </p:nvSpPr>
        <p:spPr>
          <a:xfrm>
            <a:off x="5776202"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Tree>
    <p:extLst>
      <p:ext uri="{BB962C8B-B14F-4D97-AF65-F5344CB8AC3E}">
        <p14:creationId xmlns:p14="http://schemas.microsoft.com/office/powerpoint/2010/main" val="769561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latin typeface="Calibri"/>
              </a:rPr>
              <a:t>                           </a:t>
            </a:r>
          </a:p>
          <a:p>
            <a:pPr marL="342900" indent="-342900">
              <a:buFont typeface="+mj-lt"/>
              <a:buChar char=" "/>
            </a:pPr>
            <a:r>
              <a:rPr lang="en-US" smtClean="0">
                <a:latin typeface="Calibri"/>
              </a:rPr>
              <a:t>                                    </a:t>
            </a:r>
            <a:br>
              <a:rPr lang="en-US" smtClean="0">
                <a:latin typeface="Calibri"/>
              </a:rPr>
            </a:br>
            <a:r>
              <a:rPr lang="en-US" smtClean="0">
                <a:latin typeface="Calibri"/>
              </a:rPr>
              <a:t>        </a:t>
            </a:r>
          </a:p>
          <a:p>
            <a:pPr marL="342900" indent="-342900">
              <a:buFont typeface="+mj-lt"/>
              <a:buChar char=" "/>
            </a:pPr>
            <a:r>
              <a:rPr lang="en-US" smtClean="0">
                <a:latin typeface="Calibri"/>
              </a:rPr>
              <a:t>                                       </a:t>
            </a:r>
          </a:p>
          <a:p>
            <a:pPr marL="342900" indent="-342900">
              <a:buFont typeface="+mj-lt"/>
              <a:buChar char=" "/>
            </a:pPr>
            <a:r>
              <a:rPr lang="en-US" smtClean="0">
                <a:latin typeface="Calibri"/>
              </a:rPr>
              <a:t>                               </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40" name="TextBox 39" descr=" 56"/>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
        <p:nvSpPr>
          <p:cNvPr id="41" name="TextBox 40" descr=" 57"/>
          <p:cNvSpPr txBox="1"/>
          <p:nvPr/>
        </p:nvSpPr>
        <p:spPr>
          <a:xfrm>
            <a:off x="1580473" y="1246442"/>
            <a:ext cx="1968744" cy="369332"/>
          </a:xfrm>
          <a:prstGeom prst="rect">
            <a:avLst/>
          </a:prstGeom>
          <a:solidFill>
            <a:schemeClr val="accent1"/>
          </a:solidFill>
        </p:spPr>
        <p:txBody>
          <a:bodyPr wrap="none" rtlCol="0">
            <a:spAutoFit/>
          </a:bodyPr>
          <a:lstStyle/>
          <a:p>
            <a:r>
              <a:rPr lang="en-US" dirty="0" smtClean="0">
                <a:solidFill>
                  <a:schemeClr val="bg1"/>
                </a:solidFill>
              </a:rPr>
              <a:t>RED-BL for cellular </a:t>
            </a:r>
            <a:endParaRPr lang="en-US" dirty="0">
              <a:solidFill>
                <a:schemeClr val="bg1"/>
              </a:solidFill>
            </a:endParaRPr>
          </a:p>
        </p:txBody>
      </p:sp>
      <p:sp>
        <p:nvSpPr>
          <p:cNvPr id="42" name="TextBox 41" descr=" 58"/>
          <p:cNvSpPr txBox="1"/>
          <p:nvPr/>
        </p:nvSpPr>
        <p:spPr>
          <a:xfrm>
            <a:off x="3505200"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43" name="TextBox 42" descr=" 59"/>
          <p:cNvSpPr txBox="1"/>
          <p:nvPr/>
        </p:nvSpPr>
        <p:spPr>
          <a:xfrm>
            <a:off x="4238602" y="1246442"/>
            <a:ext cx="1537600" cy="369332"/>
          </a:xfrm>
          <a:prstGeom prst="rect">
            <a:avLst/>
          </a:prstGeom>
          <a:solidFill>
            <a:schemeClr val="accent1"/>
          </a:solidFill>
        </p:spPr>
        <p:txBody>
          <a:bodyPr wrap="none" rtlCol="0">
            <a:spAutoFit/>
          </a:bodyPr>
          <a:lstStyle/>
          <a:p>
            <a:r>
              <a:rPr lang="en-US" dirty="0" smtClean="0">
                <a:solidFill>
                  <a:schemeClr val="bg1"/>
                </a:solidFill>
              </a:rPr>
              <a:t>Modified MDS</a:t>
            </a:r>
            <a:endParaRPr lang="en-US" dirty="0">
              <a:solidFill>
                <a:schemeClr val="bg1"/>
              </a:solidFill>
            </a:endParaRPr>
          </a:p>
        </p:txBody>
      </p:sp>
      <p:sp>
        <p:nvSpPr>
          <p:cNvPr id="45" name="TextBox 44" descr=" 60"/>
          <p:cNvSpPr txBox="1"/>
          <p:nvPr/>
        </p:nvSpPr>
        <p:spPr>
          <a:xfrm>
            <a:off x="6532499" y="1246442"/>
            <a:ext cx="630301" cy="369332"/>
          </a:xfrm>
          <a:prstGeom prst="rect">
            <a:avLst/>
          </a:prstGeom>
          <a:solidFill>
            <a:schemeClr val="accent1"/>
          </a:solidFill>
        </p:spPr>
        <p:txBody>
          <a:bodyPr wrap="none" rtlCol="0">
            <a:spAutoFit/>
          </a:bodyPr>
          <a:lstStyle/>
          <a:p>
            <a:r>
              <a:rPr lang="en-US" dirty="0" smtClean="0">
                <a:solidFill>
                  <a:schemeClr val="bg1"/>
                </a:solidFill>
              </a:rPr>
              <a:t>MDS</a:t>
            </a:r>
            <a:endParaRPr lang="en-US" dirty="0">
              <a:solidFill>
                <a:schemeClr val="bg1"/>
              </a:solidFill>
            </a:endParaRPr>
          </a:p>
        </p:txBody>
      </p:sp>
      <p:sp>
        <p:nvSpPr>
          <p:cNvPr id="44" name="TextBox 43" descr=" 61"/>
          <p:cNvSpPr txBox="1"/>
          <p:nvPr/>
        </p:nvSpPr>
        <p:spPr>
          <a:xfrm>
            <a:off x="5776202"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46" name="Rounded Rectangular Callout 45" descr=" 62"/>
          <p:cNvSpPr/>
          <p:nvPr/>
        </p:nvSpPr>
        <p:spPr>
          <a:xfrm>
            <a:off x="7620000" y="1936043"/>
            <a:ext cx="1134501" cy="290932"/>
          </a:xfrm>
          <a:prstGeom prst="wedgeRoundRectCallout">
            <a:avLst>
              <a:gd name="adj1" fmla="val -100229"/>
              <a:gd name="adj2" fmla="val -181434"/>
              <a:gd name="adj3" fmla="val 1666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NP-Hard</a:t>
            </a:r>
            <a:endParaRPr lang="en-US" dirty="0"/>
          </a:p>
        </p:txBody>
      </p:sp>
    </p:spTree>
    <p:extLst>
      <p:ext uri="{BB962C8B-B14F-4D97-AF65-F5344CB8AC3E}">
        <p14:creationId xmlns:p14="http://schemas.microsoft.com/office/powerpoint/2010/main" val="250765388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Complexity 2/2</a:t>
            </a:r>
            <a:endParaRPr lang="en-US" dirty="0"/>
          </a:p>
        </p:txBody>
      </p:sp>
      <p:sp>
        <p:nvSpPr>
          <p:cNvPr id="4" name="Slide Number Placeholder 3" descr=" 4"/>
          <p:cNvSpPr>
            <a:spLocks noGrp="1"/>
          </p:cNvSpPr>
          <p:nvPr>
            <p:ph type="sldNum" sz="quarter" idx="12"/>
          </p:nvPr>
        </p:nvSpPr>
        <p:spPr/>
        <p:txBody>
          <a:bodyPr/>
          <a:lstStyle/>
          <a:p>
            <a:r>
              <a:rPr lang="en-US" smtClean="0"/>
              <a:t>34</a:t>
            </a:r>
            <a:endParaRPr lang="en-US"/>
          </a:p>
        </p:txBody>
      </p:sp>
      <p:sp>
        <p:nvSpPr>
          <p:cNvPr id="5" name="Oval 4" descr=" 5"/>
          <p:cNvSpPr/>
          <p:nvPr/>
        </p:nvSpPr>
        <p:spPr>
          <a:xfrm>
            <a:off x="1752600" y="25908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6" name="Oval 5" descr=" 6"/>
          <p:cNvSpPr/>
          <p:nvPr/>
        </p:nvSpPr>
        <p:spPr>
          <a:xfrm>
            <a:off x="1066800" y="3657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7" name="Oval 6" descr=" 7"/>
          <p:cNvSpPr/>
          <p:nvPr/>
        </p:nvSpPr>
        <p:spPr>
          <a:xfrm>
            <a:off x="2590800" y="3657600"/>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8" name="Oval 7" descr=" 8"/>
          <p:cNvSpPr/>
          <p:nvPr/>
        </p:nvSpPr>
        <p:spPr>
          <a:xfrm>
            <a:off x="2590800" y="480060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cxnSp>
        <p:nvCxnSpPr>
          <p:cNvPr id="10" name="Straight Connector 9" descr=" 10"/>
          <p:cNvCxnSpPr>
            <a:stCxn id="6" idx="6"/>
            <a:endCxn id="7" idx="2"/>
          </p:cNvCxnSpPr>
          <p:nvPr/>
        </p:nvCxnSpPr>
        <p:spPr>
          <a:xfrm>
            <a:off x="1524000" y="3886200"/>
            <a:ext cx="1066800"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descr=" 12"/>
          <p:cNvCxnSpPr>
            <a:stCxn id="6" idx="0"/>
            <a:endCxn id="5" idx="3"/>
          </p:cNvCxnSpPr>
          <p:nvPr/>
        </p:nvCxnSpPr>
        <p:spPr>
          <a:xfrm flipV="1">
            <a:off x="1295400" y="2981045"/>
            <a:ext cx="524155" cy="6765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descr=" 14"/>
          <p:cNvCxnSpPr>
            <a:stCxn id="5" idx="5"/>
            <a:endCxn id="7" idx="0"/>
          </p:cNvCxnSpPr>
          <p:nvPr/>
        </p:nvCxnSpPr>
        <p:spPr>
          <a:xfrm>
            <a:off x="2142845" y="2981045"/>
            <a:ext cx="676555" cy="6765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descr=" 16"/>
          <p:cNvCxnSpPr>
            <a:stCxn id="7" idx="4"/>
            <a:endCxn id="8" idx="0"/>
          </p:cNvCxnSpPr>
          <p:nvPr/>
        </p:nvCxnSpPr>
        <p:spPr>
          <a:xfrm>
            <a:off x="2819400" y="4114800"/>
            <a:ext cx="0" cy="685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TextBox 16" descr=" 17"/>
          <p:cNvSpPr txBox="1"/>
          <p:nvPr/>
        </p:nvSpPr>
        <p:spPr>
          <a:xfrm>
            <a:off x="304800" y="5257800"/>
            <a:ext cx="3572901" cy="400110"/>
          </a:xfrm>
          <a:prstGeom prst="rect">
            <a:avLst/>
          </a:prstGeom>
          <a:noFill/>
        </p:spPr>
        <p:txBody>
          <a:bodyPr wrap="none" rtlCol="0">
            <a:spAutoFit/>
          </a:bodyPr>
          <a:lstStyle/>
          <a:p>
            <a:r>
              <a:rPr lang="en-US" sz="2000" dirty="0" smtClean="0"/>
              <a:t>Minimum Dominating Set (MDS)</a:t>
            </a:r>
            <a:endParaRPr lang="en-US" sz="2000" dirty="0"/>
          </a:p>
        </p:txBody>
      </p:sp>
      <p:sp>
        <p:nvSpPr>
          <p:cNvPr id="15" name="Oval 14" descr=" 19"/>
          <p:cNvSpPr/>
          <p:nvPr/>
        </p:nvSpPr>
        <p:spPr>
          <a:xfrm>
            <a:off x="4855191"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a:t>
            </a:r>
            <a:endParaRPr lang="en-US" dirty="0"/>
          </a:p>
        </p:txBody>
      </p:sp>
      <p:sp>
        <p:nvSpPr>
          <p:cNvPr id="18" name="Oval 17" descr=" 20"/>
          <p:cNvSpPr/>
          <p:nvPr/>
        </p:nvSpPr>
        <p:spPr>
          <a:xfrm>
            <a:off x="4855191"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
            </a:r>
            <a:endParaRPr lang="en-US" dirty="0"/>
          </a:p>
        </p:txBody>
      </p:sp>
      <p:sp>
        <p:nvSpPr>
          <p:cNvPr id="19" name="Oval 18" descr=" 21"/>
          <p:cNvSpPr/>
          <p:nvPr/>
        </p:nvSpPr>
        <p:spPr>
          <a:xfrm>
            <a:off x="4855191" y="3606424"/>
            <a:ext cx="457200" cy="4572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solidFill>
              </a:rPr>
              <a:t>C</a:t>
            </a:r>
            <a:endParaRPr lang="en-US" dirty="0">
              <a:solidFill>
                <a:schemeClr val="accent2"/>
              </a:solidFill>
            </a:endParaRPr>
          </a:p>
        </p:txBody>
      </p:sp>
      <p:sp>
        <p:nvSpPr>
          <p:cNvPr id="20" name="Oval 19" descr=" 22"/>
          <p:cNvSpPr/>
          <p:nvPr/>
        </p:nvSpPr>
        <p:spPr>
          <a:xfrm>
            <a:off x="4855191"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
            </a:r>
            <a:endParaRPr lang="en-US" dirty="0"/>
          </a:p>
        </p:txBody>
      </p:sp>
      <p:sp>
        <p:nvSpPr>
          <p:cNvPr id="22" name="Oval 21" descr=" 23"/>
          <p:cNvSpPr/>
          <p:nvPr/>
        </p:nvSpPr>
        <p:spPr>
          <a:xfrm>
            <a:off x="6553200" y="1720760"/>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A’</a:t>
            </a:r>
            <a:endParaRPr lang="en-US" dirty="0"/>
          </a:p>
        </p:txBody>
      </p:sp>
      <p:sp>
        <p:nvSpPr>
          <p:cNvPr id="23" name="Oval 22" descr=" 24"/>
          <p:cNvSpPr/>
          <p:nvPr/>
        </p:nvSpPr>
        <p:spPr>
          <a:xfrm>
            <a:off x="6553200" y="26920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B’</a:t>
            </a:r>
            <a:endParaRPr lang="en-US" dirty="0"/>
          </a:p>
        </p:txBody>
      </p:sp>
      <p:sp>
        <p:nvSpPr>
          <p:cNvPr id="24" name="Oval 23" descr=" 25"/>
          <p:cNvSpPr/>
          <p:nvPr/>
        </p:nvSpPr>
        <p:spPr>
          <a:xfrm>
            <a:off x="6553200" y="3606424"/>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C’</a:t>
            </a:r>
            <a:endParaRPr lang="en-US" dirty="0"/>
          </a:p>
        </p:txBody>
      </p:sp>
      <p:sp>
        <p:nvSpPr>
          <p:cNvPr id="25" name="Oval 24" descr=" 26"/>
          <p:cNvSpPr/>
          <p:nvPr/>
        </p:nvSpPr>
        <p:spPr>
          <a:xfrm>
            <a:off x="6553200" y="4593608"/>
            <a:ext cx="45720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t>D’</a:t>
            </a:r>
            <a:endParaRPr lang="en-US" dirty="0"/>
          </a:p>
        </p:txBody>
      </p:sp>
      <p:cxnSp>
        <p:nvCxnSpPr>
          <p:cNvPr id="27" name="Straight Connector 26" descr=" 28"/>
          <p:cNvCxnSpPr/>
          <p:nvPr/>
        </p:nvCxnSpPr>
        <p:spPr>
          <a:xfrm>
            <a:off x="5312391" y="1949360"/>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Connector 27" descr=" 30"/>
          <p:cNvCxnSpPr/>
          <p:nvPr/>
        </p:nvCxnSpPr>
        <p:spPr>
          <a:xfrm>
            <a:off x="5312391" y="2920624"/>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 name="Straight Connector 28" descr=" 32"/>
          <p:cNvCxnSpPr/>
          <p:nvPr/>
        </p:nvCxnSpPr>
        <p:spPr>
          <a:xfrm>
            <a:off x="5312391" y="3835024"/>
            <a:ext cx="124080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descr=" 34"/>
          <p:cNvCxnSpPr/>
          <p:nvPr/>
        </p:nvCxnSpPr>
        <p:spPr>
          <a:xfrm>
            <a:off x="5312391" y="4822208"/>
            <a:ext cx="124080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descr=" 35"/>
          <p:cNvSpPr txBox="1"/>
          <p:nvPr/>
        </p:nvSpPr>
        <p:spPr>
          <a:xfrm>
            <a:off x="457200" y="1113472"/>
            <a:ext cx="4191000" cy="1477328"/>
          </a:xfrm>
          <a:prstGeom prst="rect">
            <a:avLst/>
          </a:prstGeom>
          <a:noFill/>
        </p:spPr>
        <p:txBody>
          <a:bodyPr wrap="square" rtlCol="0">
            <a:spAutoFit/>
          </a:bodyPr>
          <a:lstStyle/>
          <a:p>
            <a:pPr marL="342900" indent="-342900">
              <a:buFont typeface="+mj-lt"/>
              <a:buChar char=" "/>
            </a:pPr>
            <a:r>
              <a:rPr lang="en-US" smtClean="0">
                <a:latin typeface="Calibri"/>
              </a:rPr>
              <a:t>                           </a:t>
            </a:r>
          </a:p>
          <a:p>
            <a:pPr marL="342900" indent="-342900">
              <a:buFont typeface="+mj-lt"/>
              <a:buChar char=" "/>
            </a:pPr>
            <a:r>
              <a:rPr lang="en-US" smtClean="0">
                <a:latin typeface="Calibri"/>
              </a:rPr>
              <a:t>                                    </a:t>
            </a:r>
            <a:br>
              <a:rPr lang="en-US" smtClean="0">
                <a:latin typeface="Calibri"/>
              </a:rPr>
            </a:br>
            <a:r>
              <a:rPr lang="en-US" smtClean="0">
                <a:latin typeface="Calibri"/>
              </a:rPr>
              <a:t>        </a:t>
            </a:r>
          </a:p>
          <a:p>
            <a:pPr marL="342900" indent="-342900">
              <a:buFont typeface="+mj-lt"/>
              <a:buChar char=" "/>
            </a:pPr>
            <a:r>
              <a:rPr lang="en-US" smtClean="0">
                <a:latin typeface="Calibri"/>
              </a:rPr>
              <a:t>                                       </a:t>
            </a:r>
          </a:p>
          <a:p>
            <a:pPr marL="342900" indent="-342900">
              <a:buFont typeface="+mj-lt"/>
              <a:buChar char=" "/>
            </a:pPr>
            <a:r>
              <a:rPr lang="en-US" smtClean="0">
                <a:latin typeface="Calibri"/>
              </a:rPr>
              <a:t>                               </a:t>
            </a:r>
            <a:endParaRPr lang="en-US" dirty="0"/>
          </a:p>
        </p:txBody>
      </p:sp>
      <p:cxnSp>
        <p:nvCxnSpPr>
          <p:cNvPr id="32" name="Straight Connector 31" descr=" 37"/>
          <p:cNvCxnSpPr/>
          <p:nvPr/>
        </p:nvCxnSpPr>
        <p:spPr>
          <a:xfrm>
            <a:off x="5312391" y="1949360"/>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1" name="Straight Connector 30" descr=" 40"/>
          <p:cNvCxnSpPr/>
          <p:nvPr/>
        </p:nvCxnSpPr>
        <p:spPr>
          <a:xfrm>
            <a:off x="5312391" y="1949360"/>
            <a:ext cx="1307764" cy="17240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descr=" 42"/>
          <p:cNvCxnSpPr/>
          <p:nvPr/>
        </p:nvCxnSpPr>
        <p:spPr>
          <a:xfrm flipV="1">
            <a:off x="5312391" y="2111005"/>
            <a:ext cx="1307764" cy="809619"/>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Connector 33" descr=" 44"/>
          <p:cNvCxnSpPr/>
          <p:nvPr/>
        </p:nvCxnSpPr>
        <p:spPr>
          <a:xfrm>
            <a:off x="5312391" y="2920624"/>
            <a:ext cx="1307764" cy="7527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Straight Connector 35" descr=" 46"/>
          <p:cNvCxnSpPr/>
          <p:nvPr/>
        </p:nvCxnSpPr>
        <p:spPr>
          <a:xfrm flipV="1">
            <a:off x="5312391" y="2111005"/>
            <a:ext cx="1307764" cy="172401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descr=" 48"/>
          <p:cNvCxnSpPr/>
          <p:nvPr/>
        </p:nvCxnSpPr>
        <p:spPr>
          <a:xfrm flipV="1">
            <a:off x="5312391" y="3082269"/>
            <a:ext cx="1307764" cy="752755"/>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descr=" 50"/>
          <p:cNvCxnSpPr/>
          <p:nvPr/>
        </p:nvCxnSpPr>
        <p:spPr>
          <a:xfrm>
            <a:off x="5312391" y="3835024"/>
            <a:ext cx="1307764" cy="825539"/>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descr=" 52"/>
          <p:cNvCxnSpPr/>
          <p:nvPr/>
        </p:nvCxnSpPr>
        <p:spPr>
          <a:xfrm flipV="1">
            <a:off x="5312391" y="3996669"/>
            <a:ext cx="1307764" cy="825539"/>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 name="TextBox 25" descr=" 53"/>
          <p:cNvSpPr txBox="1"/>
          <p:nvPr/>
        </p:nvSpPr>
        <p:spPr>
          <a:xfrm>
            <a:off x="6400800" y="5066730"/>
            <a:ext cx="755335" cy="646331"/>
          </a:xfrm>
          <a:prstGeom prst="rect">
            <a:avLst/>
          </a:prstGeom>
          <a:noFill/>
        </p:spPr>
        <p:txBody>
          <a:bodyPr wrap="none" rtlCol="0">
            <a:spAutoFit/>
          </a:bodyPr>
          <a:lstStyle/>
          <a:p>
            <a:pPr algn="ctr"/>
            <a:r>
              <a:rPr lang="en-US" dirty="0" smtClean="0"/>
              <a:t>Set J</a:t>
            </a:r>
          </a:p>
          <a:p>
            <a:pPr algn="ctr"/>
            <a:r>
              <a:rPr lang="en-US" dirty="0"/>
              <a:t>(</a:t>
            </a:r>
            <a:r>
              <a:rPr lang="en-US" dirty="0" smtClean="0"/>
              <a:t>Calls)</a:t>
            </a:r>
            <a:endParaRPr lang="en-US" dirty="0"/>
          </a:p>
        </p:txBody>
      </p:sp>
      <p:sp>
        <p:nvSpPr>
          <p:cNvPr id="21" name="TextBox 20" descr=" 54"/>
          <p:cNvSpPr txBox="1"/>
          <p:nvPr/>
        </p:nvSpPr>
        <p:spPr>
          <a:xfrm>
            <a:off x="4724400" y="5066730"/>
            <a:ext cx="752001" cy="646331"/>
          </a:xfrm>
          <a:prstGeom prst="rect">
            <a:avLst/>
          </a:prstGeom>
          <a:noFill/>
        </p:spPr>
        <p:txBody>
          <a:bodyPr wrap="none" rtlCol="0">
            <a:spAutoFit/>
          </a:bodyPr>
          <a:lstStyle/>
          <a:p>
            <a:pPr algn="ctr"/>
            <a:r>
              <a:rPr lang="en-US" dirty="0" smtClean="0"/>
              <a:t>Set K</a:t>
            </a:r>
          </a:p>
          <a:p>
            <a:pPr algn="ctr"/>
            <a:r>
              <a:rPr lang="en-US" dirty="0"/>
              <a:t>(</a:t>
            </a:r>
            <a:r>
              <a:rPr lang="en-US" dirty="0" smtClean="0"/>
              <a:t>BTSs)</a:t>
            </a:r>
            <a:endParaRPr lang="en-US" dirty="0"/>
          </a:p>
        </p:txBody>
      </p:sp>
      <p:sp>
        <p:nvSpPr>
          <p:cNvPr id="40" name="TextBox 39" descr=" 56"/>
          <p:cNvSpPr txBox="1"/>
          <p:nvPr/>
        </p:nvSpPr>
        <p:spPr>
          <a:xfrm>
            <a:off x="7169262" y="2971800"/>
            <a:ext cx="1773434" cy="461665"/>
          </a:xfrm>
          <a:prstGeom prst="rect">
            <a:avLst/>
          </a:prstGeom>
          <a:noFill/>
        </p:spPr>
        <p:txBody>
          <a:bodyPr wrap="none" rtlCol="0">
            <a:spAutoFit/>
          </a:bodyPr>
          <a:lstStyle/>
          <a:p>
            <a:r>
              <a:rPr lang="en-US" sz="2400" dirty="0" smtClean="0">
                <a:solidFill>
                  <a:srgbClr val="0070C0"/>
                </a:solidFill>
              </a:rPr>
              <a:t>MDS Solved!</a:t>
            </a:r>
            <a:endParaRPr lang="en-US" sz="2400" dirty="0">
              <a:solidFill>
                <a:srgbClr val="0070C0"/>
              </a:solidFill>
            </a:endParaRPr>
          </a:p>
        </p:txBody>
      </p:sp>
      <p:sp>
        <p:nvSpPr>
          <p:cNvPr id="41" name="TextBox 40" descr=" 57"/>
          <p:cNvSpPr txBox="1"/>
          <p:nvPr/>
        </p:nvSpPr>
        <p:spPr>
          <a:xfrm>
            <a:off x="1580473" y="1246442"/>
            <a:ext cx="1968744" cy="369332"/>
          </a:xfrm>
          <a:prstGeom prst="rect">
            <a:avLst/>
          </a:prstGeom>
          <a:solidFill>
            <a:schemeClr val="accent1"/>
          </a:solidFill>
        </p:spPr>
        <p:txBody>
          <a:bodyPr wrap="none" rtlCol="0">
            <a:spAutoFit/>
          </a:bodyPr>
          <a:lstStyle/>
          <a:p>
            <a:r>
              <a:rPr lang="en-US" dirty="0" smtClean="0">
                <a:solidFill>
                  <a:schemeClr val="bg1"/>
                </a:solidFill>
              </a:rPr>
              <a:t>RED-BL for cellular </a:t>
            </a:r>
            <a:endParaRPr lang="en-US" dirty="0">
              <a:solidFill>
                <a:schemeClr val="bg1"/>
              </a:solidFill>
            </a:endParaRPr>
          </a:p>
        </p:txBody>
      </p:sp>
      <p:sp>
        <p:nvSpPr>
          <p:cNvPr id="42" name="TextBox 41" descr=" 58"/>
          <p:cNvSpPr txBox="1"/>
          <p:nvPr/>
        </p:nvSpPr>
        <p:spPr>
          <a:xfrm>
            <a:off x="3505200"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43" name="TextBox 42" descr=" 59"/>
          <p:cNvSpPr txBox="1"/>
          <p:nvPr/>
        </p:nvSpPr>
        <p:spPr>
          <a:xfrm>
            <a:off x="4238602" y="1246442"/>
            <a:ext cx="1537600" cy="369332"/>
          </a:xfrm>
          <a:prstGeom prst="rect">
            <a:avLst/>
          </a:prstGeom>
          <a:solidFill>
            <a:schemeClr val="accent1"/>
          </a:solidFill>
        </p:spPr>
        <p:txBody>
          <a:bodyPr wrap="none" rtlCol="0">
            <a:spAutoFit/>
          </a:bodyPr>
          <a:lstStyle/>
          <a:p>
            <a:r>
              <a:rPr lang="en-US" dirty="0" smtClean="0">
                <a:solidFill>
                  <a:schemeClr val="bg1"/>
                </a:solidFill>
              </a:rPr>
              <a:t>Modified MDS</a:t>
            </a:r>
            <a:endParaRPr lang="en-US" dirty="0">
              <a:solidFill>
                <a:schemeClr val="bg1"/>
              </a:solidFill>
            </a:endParaRPr>
          </a:p>
        </p:txBody>
      </p:sp>
      <p:sp>
        <p:nvSpPr>
          <p:cNvPr id="45" name="TextBox 44" descr=" 60"/>
          <p:cNvSpPr txBox="1"/>
          <p:nvPr/>
        </p:nvSpPr>
        <p:spPr>
          <a:xfrm>
            <a:off x="6532499" y="1246442"/>
            <a:ext cx="630301" cy="369332"/>
          </a:xfrm>
          <a:prstGeom prst="rect">
            <a:avLst/>
          </a:prstGeom>
          <a:solidFill>
            <a:schemeClr val="accent1"/>
          </a:solidFill>
        </p:spPr>
        <p:txBody>
          <a:bodyPr wrap="none" rtlCol="0">
            <a:spAutoFit/>
          </a:bodyPr>
          <a:lstStyle/>
          <a:p>
            <a:r>
              <a:rPr lang="en-US" dirty="0" smtClean="0">
                <a:solidFill>
                  <a:schemeClr val="bg1"/>
                </a:solidFill>
              </a:rPr>
              <a:t>MDS</a:t>
            </a:r>
            <a:endParaRPr lang="en-US" dirty="0">
              <a:solidFill>
                <a:schemeClr val="bg1"/>
              </a:solidFill>
            </a:endParaRPr>
          </a:p>
        </p:txBody>
      </p:sp>
      <p:sp>
        <p:nvSpPr>
          <p:cNvPr id="44" name="TextBox 43" descr=" 61"/>
          <p:cNvSpPr txBox="1"/>
          <p:nvPr/>
        </p:nvSpPr>
        <p:spPr>
          <a:xfrm>
            <a:off x="5776202" y="1246442"/>
            <a:ext cx="756297" cy="369332"/>
          </a:xfrm>
          <a:prstGeom prst="rect">
            <a:avLst/>
          </a:prstGeom>
          <a:solidFill>
            <a:schemeClr val="accent1"/>
          </a:solidFill>
        </p:spPr>
        <p:txBody>
          <a:bodyPr wrap="none" rtlCol="0">
            <a:spAutoFit/>
          </a:bodyPr>
          <a:lstStyle/>
          <a:p>
            <a:r>
              <a:rPr lang="en-US" dirty="0" smtClean="0">
                <a:solidFill>
                  <a:schemeClr val="bg1"/>
                </a:solidFill>
              </a:rPr>
              <a:t>solves</a:t>
            </a:r>
            <a:endParaRPr lang="en-US" dirty="0">
              <a:solidFill>
                <a:schemeClr val="bg1"/>
              </a:solidFill>
            </a:endParaRPr>
          </a:p>
        </p:txBody>
      </p:sp>
      <p:sp>
        <p:nvSpPr>
          <p:cNvPr id="46" name="Rounded Rectangular Callout 45" descr=" 62"/>
          <p:cNvSpPr/>
          <p:nvPr/>
        </p:nvSpPr>
        <p:spPr>
          <a:xfrm>
            <a:off x="7620000" y="1936043"/>
            <a:ext cx="1134501" cy="290932"/>
          </a:xfrm>
          <a:prstGeom prst="wedgeRoundRectCallout">
            <a:avLst>
              <a:gd name="adj1" fmla="val -100229"/>
              <a:gd name="adj2" fmla="val -181434"/>
              <a:gd name="adj3" fmla="val 16667"/>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NP-Hard</a:t>
            </a:r>
            <a:endParaRPr lang="en-US" dirty="0"/>
          </a:p>
        </p:txBody>
      </p:sp>
      <p:sp>
        <p:nvSpPr>
          <p:cNvPr id="47" name="Rounded Rectangular Callout 46" descr=" 63"/>
          <p:cNvSpPr/>
          <p:nvPr/>
        </p:nvSpPr>
        <p:spPr>
          <a:xfrm>
            <a:off x="637836" y="2306802"/>
            <a:ext cx="1134501" cy="290932"/>
          </a:xfrm>
          <a:prstGeom prst="wedgeRoundRectCallout">
            <a:avLst>
              <a:gd name="adj1" fmla="val 80217"/>
              <a:gd name="adj2" fmla="val -326857"/>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NP-Hard</a:t>
            </a:r>
            <a:endParaRPr lang="en-US" dirty="0"/>
          </a:p>
        </p:txBody>
      </p:sp>
    </p:spTree>
    <p:extLst>
      <p:ext uri="{BB962C8B-B14F-4D97-AF65-F5344CB8AC3E}">
        <p14:creationId xmlns:p14="http://schemas.microsoft.com/office/powerpoint/2010/main" val="6806104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Experimental Setup</a:t>
            </a:r>
            <a:endParaRPr lang="en-US" dirty="0"/>
          </a:p>
        </p:txBody>
      </p:sp>
      <p:sp>
        <p:nvSpPr>
          <p:cNvPr id="3" name="Content Placeholder 2" descr=" 3"/>
          <p:cNvSpPr>
            <a:spLocks noGrp="1"/>
          </p:cNvSpPr>
          <p:nvPr>
            <p:ph idx="1"/>
          </p:nvPr>
        </p:nvSpPr>
        <p:spPr/>
        <p:txBody>
          <a:bodyPr/>
          <a:lstStyle/>
          <a:p>
            <a:pPr>
              <a:buChar char=" "/>
            </a:pPr>
            <a:r>
              <a:rPr lang="en-US" smtClean="0"/>
              <a:t>                                              </a:t>
            </a:r>
            <a:endParaRPr lang="en-US" dirty="0" smtClean="0"/>
          </a:p>
          <a:p>
            <a:pPr>
              <a:buChar char=" "/>
            </a:pPr>
            <a:r>
              <a:rPr lang="en-US" smtClean="0"/>
              <a:t>                        </a:t>
            </a:r>
            <a:endParaRPr lang="en-US" dirty="0" smtClean="0"/>
          </a:p>
          <a:p>
            <a:pPr lvl="1">
              <a:buChar char=" "/>
            </a:pPr>
            <a:r>
              <a:rPr lang="en-US" smtClean="0"/>
              <a:t>                                          </a:t>
            </a:r>
            <a:endParaRPr lang="en-US" dirty="0" smtClean="0"/>
          </a:p>
          <a:p>
            <a:pPr lvl="1">
              <a:buChar char=" "/>
            </a:pPr>
            <a:r>
              <a:rPr lang="en-US" smtClean="0"/>
              <a:t>                                                </a:t>
            </a:r>
            <a:endParaRPr lang="en-US" dirty="0"/>
          </a:p>
        </p:txBody>
      </p:sp>
      <p:sp>
        <p:nvSpPr>
          <p:cNvPr id="4" name="Slide Number Placeholder 3" descr=" 4"/>
          <p:cNvSpPr>
            <a:spLocks noGrp="1"/>
          </p:cNvSpPr>
          <p:nvPr>
            <p:ph type="sldNum" sz="quarter" idx="12"/>
          </p:nvPr>
        </p:nvSpPr>
        <p:spPr/>
        <p:txBody>
          <a:bodyPr/>
          <a:lstStyle/>
          <a:p>
            <a:r>
              <a:rPr lang="en-US" smtClean="0"/>
              <a:t>35</a:t>
            </a:r>
            <a:endParaRPr lang="en-US"/>
          </a:p>
        </p:txBody>
      </p:sp>
    </p:spTree>
    <p:extLst>
      <p:ext uri="{BB962C8B-B14F-4D97-AF65-F5344CB8AC3E}">
        <p14:creationId xmlns:p14="http://schemas.microsoft.com/office/powerpoint/2010/main" val="16203223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Experimental Setup</a:t>
            </a:r>
            <a:endParaRPr lang="en-US" dirty="0"/>
          </a:p>
        </p:txBody>
      </p:sp>
      <p:sp>
        <p:nvSpPr>
          <p:cNvPr id="3" name="Content Placeholder 2" descr=" 3"/>
          <p:cNvSpPr>
            <a:spLocks noGrp="1"/>
          </p:cNvSpPr>
          <p:nvPr>
            <p:ph idx="1"/>
          </p:nvPr>
        </p:nvSpPr>
        <p:spPr>
          <a:xfrm>
            <a:off x="457200" y="1600200"/>
            <a:ext cx="8229600" cy="4525963"/>
          </a:xfrm>
        </p:spPr>
        <p:txBody>
          <a:bodyPr/>
          <a:lstStyle/>
          <a:p>
            <a:r>
              <a:rPr lang="en-US" smtClean="0">
                <a:latin typeface="Calibri"/>
              </a:rPr>
              <a:t>Call volume traces for 2 days at 26 urban BTSs</a:t>
            </a:r>
          </a:p>
          <a:p>
            <a:pPr>
              <a:buChar char=" "/>
            </a:pPr>
            <a:r>
              <a:rPr lang="en-US" smtClean="0"/>
              <a:t>                        </a:t>
            </a:r>
            <a:endParaRPr lang="en-US" dirty="0" smtClean="0"/>
          </a:p>
          <a:p>
            <a:pPr lvl="1">
              <a:buChar char=" "/>
            </a:pPr>
            <a:r>
              <a:rPr lang="en-US" smtClean="0"/>
              <a:t>                                          </a:t>
            </a:r>
            <a:endParaRPr lang="en-US" dirty="0" smtClean="0"/>
          </a:p>
          <a:p>
            <a:pPr lvl="1">
              <a:buChar char=" "/>
            </a:pPr>
            <a:r>
              <a:rPr lang="en-US" smtClean="0"/>
              <a:t>                                                </a:t>
            </a:r>
            <a:endParaRPr lang="en-US" dirty="0"/>
          </a:p>
        </p:txBody>
      </p:sp>
      <p:sp>
        <p:nvSpPr>
          <p:cNvPr id="4" name="Slide Number Placeholder 3" descr=" 4"/>
          <p:cNvSpPr>
            <a:spLocks noGrp="1"/>
          </p:cNvSpPr>
          <p:nvPr>
            <p:ph type="sldNum" sz="quarter" idx="12"/>
          </p:nvPr>
        </p:nvSpPr>
        <p:spPr/>
        <p:txBody>
          <a:bodyPr/>
          <a:lstStyle/>
          <a:p>
            <a:r>
              <a:rPr lang="en-US" smtClean="0"/>
              <a:t>35</a:t>
            </a:r>
            <a:endParaRPr lang="en-US"/>
          </a:p>
        </p:txBody>
      </p:sp>
    </p:spTree>
    <p:extLst>
      <p:ext uri="{BB962C8B-B14F-4D97-AF65-F5344CB8AC3E}">
        <p14:creationId xmlns:p14="http://schemas.microsoft.com/office/powerpoint/2010/main" val="36038442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Experimental Setup</a:t>
            </a:r>
            <a:endParaRPr lang="en-US" dirty="0"/>
          </a:p>
        </p:txBody>
      </p:sp>
      <p:sp>
        <p:nvSpPr>
          <p:cNvPr id="3" name="Content Placeholder 2" descr=" 3"/>
          <p:cNvSpPr>
            <a:spLocks noGrp="1"/>
          </p:cNvSpPr>
          <p:nvPr>
            <p:ph idx="1"/>
          </p:nvPr>
        </p:nvSpPr>
        <p:spPr>
          <a:xfrm>
            <a:off x="457200" y="1600200"/>
            <a:ext cx="8229600" cy="4525963"/>
          </a:xfrm>
        </p:spPr>
        <p:txBody>
          <a:bodyPr/>
          <a:lstStyle/>
          <a:p>
            <a:r>
              <a:rPr lang="en-US" smtClean="0">
                <a:latin typeface="Calibri"/>
              </a:rPr>
              <a:t>Call volume traces for 2 days at 26 urban BTSs</a:t>
            </a:r>
          </a:p>
          <a:p>
            <a:r>
              <a:rPr lang="en-US" smtClean="0">
                <a:latin typeface="Calibri"/>
              </a:rPr>
              <a:t>Trace driven simulation:</a:t>
            </a:r>
          </a:p>
          <a:p>
            <a:pPr lvl="1"/>
            <a:r>
              <a:rPr lang="en-US" smtClean="0">
                <a:latin typeface="Calibri"/>
              </a:rPr>
              <a:t>Periodically obtain optimal call placement</a:t>
            </a:r>
          </a:p>
          <a:p>
            <a:pPr lvl="1"/>
            <a:r>
              <a:rPr lang="en-US" smtClean="0">
                <a:latin typeface="Calibri"/>
              </a:rPr>
              <a:t>Place BTSs with low-traffic in power-saving mode</a:t>
            </a:r>
            <a:endParaRPr lang="en-US" dirty="0"/>
          </a:p>
        </p:txBody>
      </p:sp>
      <p:sp>
        <p:nvSpPr>
          <p:cNvPr id="4" name="Slide Number Placeholder 3" descr=" 4"/>
          <p:cNvSpPr>
            <a:spLocks noGrp="1"/>
          </p:cNvSpPr>
          <p:nvPr>
            <p:ph type="sldNum" sz="quarter" idx="12"/>
          </p:nvPr>
        </p:nvSpPr>
        <p:spPr/>
        <p:txBody>
          <a:bodyPr/>
          <a:lstStyle/>
          <a:p>
            <a:r>
              <a:rPr lang="en-US" smtClean="0"/>
              <a:t>35</a:t>
            </a:r>
            <a:endParaRPr lang="en-US"/>
          </a:p>
        </p:txBody>
      </p:sp>
    </p:spTree>
    <p:extLst>
      <p:ext uri="{BB962C8B-B14F-4D97-AF65-F5344CB8AC3E}">
        <p14:creationId xmlns:p14="http://schemas.microsoft.com/office/powerpoint/2010/main" val="10583063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BTS Power Consumption Models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907324073"/>
              </p:ext>
            </p:extLst>
          </p:nvPr>
        </p:nvGraphicFramePr>
        <p:xfrm>
          <a:off x="1066800" y="1397000"/>
          <a:ext cx="7010400" cy="3749040"/>
        </p:xfrm>
        <a:graphic>
          <a:graphicData uri="http://schemas.openxmlformats.org/drawingml/2006/table">
            <a:tbl>
              <a:tblPr firstRow="1" bandRow="1">
                <a:tableStyleId>{5C22544A-7EE6-4342-B048-85BDC9FD1C3A}</a:tableStyleId>
              </a:tblPr>
              <a:tblGrid>
                <a:gridCol w="1752600"/>
                <a:gridCol w="1752600"/>
                <a:gridCol w="1752600"/>
                <a:gridCol w="1752600"/>
              </a:tblGrid>
              <a:tr h="370840">
                <a:tc rowSpan="2">
                  <a:txBody>
                    <a:bodyPr/>
                    <a:lstStyle/>
                    <a:p>
                      <a:pPr algn="ctr"/>
                      <a:r>
                        <a:rPr lang="en-US" sz="2400" dirty="0" smtClean="0"/>
                        <a:t>Parameter</a:t>
                      </a:r>
                      <a:endParaRPr lang="en-US" sz="2400" dirty="0"/>
                    </a:p>
                  </a:txBody>
                  <a:tcPr/>
                </a:tc>
                <a:tc gridSpan="3">
                  <a:txBody>
                    <a:bodyPr/>
                    <a:lstStyle/>
                    <a:p>
                      <a:pPr algn="ctr"/>
                      <a:r>
                        <a:rPr lang="en-US" sz="2400" dirty="0" smtClean="0"/>
                        <a:t>Value</a:t>
                      </a:r>
                      <a:endParaRPr lang="en-US" sz="2400" dirty="0"/>
                    </a:p>
                  </a:txBody>
                  <a:tcPr/>
                </a:tc>
                <a:tc hMerge="1">
                  <a:txBody>
                    <a:bodyPr/>
                    <a:lstStyle/>
                    <a:p>
                      <a:endParaRPr lang="en-US" dirty="0"/>
                    </a:p>
                  </a:txBody>
                  <a:tcPr/>
                </a:tc>
                <a:tc hMerge="1">
                  <a:txBody>
                    <a:bodyPr/>
                    <a:lstStyle/>
                    <a:p>
                      <a:endParaRPr lang="en-US" dirty="0"/>
                    </a:p>
                  </a:txBody>
                  <a:tcPr/>
                </a:tc>
              </a:tr>
              <a:tr h="370840">
                <a:tc vMerge="1">
                  <a:txBody>
                    <a:bodyPr/>
                    <a:lstStyle/>
                    <a:p>
                      <a:pPr algn="ctr"/>
                      <a:endParaRPr lang="en-US" dirty="0"/>
                    </a:p>
                  </a:txBody>
                  <a:tcPr/>
                </a:tc>
                <a:tc>
                  <a:txBody>
                    <a:bodyPr/>
                    <a:lstStyle/>
                    <a:p>
                      <a:pPr algn="ctr"/>
                      <a:r>
                        <a:rPr lang="en-US" sz="2400" dirty="0" smtClean="0"/>
                        <a:t>Model 1</a:t>
                      </a:r>
                      <a:endParaRPr lang="en-US" sz="2400" dirty="0"/>
                    </a:p>
                  </a:txBody>
                  <a:tcPr/>
                </a:tc>
                <a:tc>
                  <a:txBody>
                    <a:bodyPr/>
                    <a:lstStyle/>
                    <a:p>
                      <a:pPr algn="ctr"/>
                      <a:r>
                        <a:rPr lang="en-US" sz="2400" dirty="0" smtClean="0"/>
                        <a:t>Model</a:t>
                      </a:r>
                      <a:r>
                        <a:rPr lang="en-US" sz="2400" baseline="0" dirty="0" smtClean="0"/>
                        <a:t> 2</a:t>
                      </a:r>
                      <a:endParaRPr lang="en-US" sz="2400" dirty="0"/>
                    </a:p>
                  </a:txBody>
                  <a:tcPr/>
                </a:tc>
                <a:tc>
                  <a:txBody>
                    <a:bodyPr/>
                    <a:lstStyle/>
                    <a:p>
                      <a:pPr algn="ctr"/>
                      <a:r>
                        <a:rPr lang="en-US" sz="2400" dirty="0" smtClean="0"/>
                        <a:t>Model 3</a:t>
                      </a:r>
                      <a:endParaRPr lang="en-US" sz="2400" dirty="0"/>
                    </a:p>
                  </a:txBody>
                  <a:tcPr/>
                </a:tc>
              </a:tr>
              <a:tr h="370840">
                <a:tc>
                  <a:txBody>
                    <a:bodyPr/>
                    <a:lstStyle/>
                    <a:p>
                      <a:pPr algn="ctr"/>
                      <a:r>
                        <a:rPr lang="en-US" sz="2400" dirty="0" smtClean="0"/>
                        <a:t>Idle Power (W)</a:t>
                      </a:r>
                      <a:endParaRPr lang="en-US" sz="2400" dirty="0"/>
                    </a:p>
                  </a:txBody>
                  <a:tcPr/>
                </a:tc>
                <a:tc>
                  <a:txBody>
                    <a:bodyPr/>
                    <a:lstStyle/>
                    <a:p>
                      <a:pPr algn="ctr"/>
                      <a:r>
                        <a:rPr lang="en-US" sz="2400" dirty="0" smtClean="0"/>
                        <a:t>1425</a:t>
                      </a:r>
                      <a:endParaRPr lang="en-US" sz="2400" dirty="0"/>
                    </a:p>
                  </a:txBody>
                  <a:tcPr/>
                </a:tc>
                <a:tc>
                  <a:txBody>
                    <a:bodyPr/>
                    <a:lstStyle/>
                    <a:p>
                      <a:pPr algn="ctr"/>
                      <a:r>
                        <a:rPr lang="en-US" sz="2400" dirty="0" smtClean="0"/>
                        <a:t>2401.8</a:t>
                      </a:r>
                      <a:endParaRPr lang="en-US" sz="2400" dirty="0"/>
                    </a:p>
                  </a:txBody>
                  <a:tcPr/>
                </a:tc>
                <a:tc>
                  <a:txBody>
                    <a:bodyPr/>
                    <a:lstStyle/>
                    <a:p>
                      <a:pPr algn="ctr"/>
                      <a:r>
                        <a:rPr lang="en-US" sz="2400" dirty="0" smtClean="0"/>
                        <a:t>2341.5 </a:t>
                      </a:r>
                      <a:endParaRPr lang="en-US" sz="2400" dirty="0"/>
                    </a:p>
                  </a:txBody>
                  <a:tcPr/>
                </a:tc>
              </a:tr>
              <a:tr h="370840">
                <a:tc>
                  <a:txBody>
                    <a:bodyPr/>
                    <a:lstStyle/>
                    <a:p>
                      <a:pPr algn="ctr"/>
                      <a:r>
                        <a:rPr lang="en-US" sz="2400" dirty="0" smtClean="0"/>
                        <a:t>Peak</a:t>
                      </a:r>
                      <a:r>
                        <a:rPr lang="en-US" sz="2400" baseline="0" dirty="0" smtClean="0"/>
                        <a:t> Power (W)</a:t>
                      </a:r>
                      <a:endParaRPr lang="en-US" sz="2400" dirty="0"/>
                    </a:p>
                  </a:txBody>
                  <a:tcPr/>
                </a:tc>
                <a:tc>
                  <a:txBody>
                    <a:bodyPr/>
                    <a:lstStyle/>
                    <a:p>
                      <a:pPr algn="ctr"/>
                      <a:r>
                        <a:rPr lang="en-US" sz="2400" dirty="0" smtClean="0"/>
                        <a:t>1500</a:t>
                      </a:r>
                      <a:endParaRPr lang="en-US" sz="2400" dirty="0"/>
                    </a:p>
                  </a:txBody>
                  <a:tcPr/>
                </a:tc>
                <a:tc>
                  <a:txBody>
                    <a:bodyPr/>
                    <a:lstStyle/>
                    <a:p>
                      <a:pPr algn="ctr"/>
                      <a:r>
                        <a:rPr lang="en-US" sz="2400" dirty="0" smtClean="0"/>
                        <a:t>3887.5</a:t>
                      </a:r>
                      <a:endParaRPr lang="en-US" sz="2400" dirty="0"/>
                    </a:p>
                  </a:txBody>
                  <a:tcPr/>
                </a:tc>
                <a:tc>
                  <a:txBody>
                    <a:bodyPr/>
                    <a:lstStyle/>
                    <a:p>
                      <a:pPr algn="ctr"/>
                      <a:r>
                        <a:rPr lang="en-US" sz="2400" dirty="0" smtClean="0"/>
                        <a:t>2973.9</a:t>
                      </a:r>
                      <a:endParaRPr lang="en-US" sz="2400" dirty="0"/>
                    </a:p>
                  </a:txBody>
                  <a:tcPr/>
                </a:tc>
              </a:tr>
              <a:tr h="370840">
                <a:tc>
                  <a:txBody>
                    <a:bodyPr/>
                    <a:lstStyle/>
                    <a:p>
                      <a:pPr algn="ctr"/>
                      <a:r>
                        <a:rPr lang="en-US" sz="2400" dirty="0" smtClean="0"/>
                        <a:t>Power Saving per TRX (W)</a:t>
                      </a:r>
                      <a:endParaRPr lang="en-US" sz="2400" dirty="0"/>
                    </a:p>
                  </a:txBody>
                  <a:tcPr/>
                </a:tc>
                <a:tc>
                  <a:txBody>
                    <a:bodyPr/>
                    <a:lstStyle/>
                    <a:p>
                      <a:pPr algn="ctr"/>
                      <a:r>
                        <a:rPr lang="en-US" sz="2400" dirty="0" smtClean="0"/>
                        <a:t>20</a:t>
                      </a:r>
                      <a:endParaRPr lang="en-US" sz="2400" dirty="0"/>
                    </a:p>
                  </a:txBody>
                  <a:tcPr/>
                </a:tc>
                <a:tc>
                  <a:txBody>
                    <a:bodyPr/>
                    <a:lstStyle/>
                    <a:p>
                      <a:pPr algn="ctr"/>
                      <a:r>
                        <a:rPr lang="en-US" sz="2400" dirty="0" smtClean="0"/>
                        <a:t>50</a:t>
                      </a:r>
                      <a:endParaRPr lang="en-US" sz="2400" dirty="0"/>
                    </a:p>
                  </a:txBody>
                  <a:tcPr/>
                </a:tc>
                <a:tc>
                  <a:txBody>
                    <a:bodyPr/>
                    <a:lstStyle/>
                    <a:p>
                      <a:pPr algn="ctr"/>
                      <a:r>
                        <a:rPr lang="en-US" sz="2400" dirty="0" smtClean="0"/>
                        <a:t>100</a:t>
                      </a:r>
                      <a:endParaRPr lang="en-US" sz="2400" dirty="0"/>
                    </a:p>
                  </a:txBody>
                  <a:tcPr/>
                </a:tc>
              </a:tr>
            </a:tbl>
          </a:graphicData>
        </a:graphic>
      </p:graphicFrame>
      <p:sp>
        <p:nvSpPr>
          <p:cNvPr id="3" name="Slide Number Placeholder 2"/>
          <p:cNvSpPr>
            <a:spLocks noGrp="1"/>
          </p:cNvSpPr>
          <p:nvPr>
            <p:ph type="sldNum" sz="quarter" idx="12"/>
          </p:nvPr>
        </p:nvSpPr>
        <p:spPr/>
        <p:txBody>
          <a:bodyPr/>
          <a:lstStyle/>
          <a:p>
            <a:r>
              <a:rPr lang="en-US" smtClean="0"/>
              <a:t>36</a:t>
            </a:r>
            <a:endParaRPr lang="en-US"/>
          </a:p>
        </p:txBody>
      </p:sp>
    </p:spTree>
    <p:extLst>
      <p:ext uri="{BB962C8B-B14F-4D97-AF65-F5344CB8AC3E}">
        <p14:creationId xmlns:p14="http://schemas.microsoft.com/office/powerpoint/2010/main" val="65942047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Results: Power-Saving Feature Only</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1632991174"/>
              </p:ext>
            </p:extLst>
          </p:nvPr>
        </p:nvGraphicFramePr>
        <p:xfrm>
          <a:off x="609600" y="1793240"/>
          <a:ext cx="7467600" cy="1752600"/>
        </p:xfrm>
        <a:graphic>
          <a:graphicData uri="http://schemas.openxmlformats.org/drawingml/2006/table">
            <a:tbl>
              <a:tblPr firstRow="1" bandRow="1">
                <a:tableStyleId>{5C22544A-7EE6-4342-B048-85BDC9FD1C3A}</a:tableStyleId>
              </a:tblPr>
              <a:tblGrid>
                <a:gridCol w="3657600"/>
                <a:gridCol w="1295400"/>
                <a:gridCol w="1219200"/>
                <a:gridCol w="1295400"/>
              </a:tblGrid>
              <a:tr h="370840">
                <a:tc>
                  <a:txBody>
                    <a:bodyPr/>
                    <a:lstStyle/>
                    <a:p>
                      <a:r>
                        <a:rPr lang="en-US" dirty="0" smtClean="0"/>
                        <a:t>Energy</a:t>
                      </a:r>
                      <a:r>
                        <a:rPr lang="en-US" baseline="0" dirty="0" smtClean="0"/>
                        <a:t> savings</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Percentage</a:t>
                      </a:r>
                      <a:endParaRPr lang="en-US" dirty="0"/>
                    </a:p>
                  </a:txBody>
                  <a:tcPr/>
                </a:tc>
                <a:tc>
                  <a:txBody>
                    <a:bodyPr/>
                    <a:lstStyle/>
                    <a:p>
                      <a:r>
                        <a:rPr lang="en-US" dirty="0" smtClean="0"/>
                        <a:t>4.73%</a:t>
                      </a:r>
                      <a:endParaRPr lang="en-US" dirty="0"/>
                    </a:p>
                  </a:txBody>
                  <a:tcPr/>
                </a:tc>
                <a:tc>
                  <a:txBody>
                    <a:bodyPr/>
                    <a:lstStyle/>
                    <a:p>
                      <a:r>
                        <a:rPr lang="en-US" dirty="0" smtClean="0"/>
                        <a:t>5.43%</a:t>
                      </a:r>
                      <a:endParaRPr lang="en-US" dirty="0"/>
                    </a:p>
                  </a:txBody>
                  <a:tcPr/>
                </a:tc>
                <a:tc>
                  <a:txBody>
                    <a:bodyPr/>
                    <a:lstStyle/>
                    <a:p>
                      <a:r>
                        <a:rPr lang="en-US" dirty="0" smtClean="0"/>
                        <a:t>12.89%</a:t>
                      </a:r>
                      <a:endParaRPr lang="en-US" dirty="0"/>
                    </a:p>
                  </a:txBody>
                  <a:tcPr/>
                </a:tc>
              </a:tr>
              <a:tr h="370840">
                <a:tc>
                  <a:txBody>
                    <a:bodyPr/>
                    <a:lstStyle/>
                    <a:p>
                      <a:r>
                        <a:rPr lang="en-US" dirty="0" smtClean="0"/>
                        <a:t>Daily energy savings (kWh)</a:t>
                      </a:r>
                      <a:endParaRPr lang="en-US" dirty="0"/>
                    </a:p>
                  </a:txBody>
                  <a:tcPr/>
                </a:tc>
                <a:tc>
                  <a:txBody>
                    <a:bodyPr/>
                    <a:lstStyle/>
                    <a:p>
                      <a:r>
                        <a:rPr lang="en-US" dirty="0" smtClean="0"/>
                        <a:t>43.28</a:t>
                      </a:r>
                      <a:endParaRPr lang="en-US" dirty="0"/>
                    </a:p>
                  </a:txBody>
                  <a:tcPr/>
                </a:tc>
                <a:tc>
                  <a:txBody>
                    <a:bodyPr/>
                    <a:lstStyle/>
                    <a:p>
                      <a:r>
                        <a:rPr lang="en-US" dirty="0" smtClean="0"/>
                        <a:t>109.68</a:t>
                      </a:r>
                      <a:endParaRPr lang="en-US" dirty="0"/>
                    </a:p>
                  </a:txBody>
                  <a:tcPr/>
                </a:tc>
                <a:tc>
                  <a:txBody>
                    <a:bodyPr/>
                    <a:lstStyle/>
                    <a:p>
                      <a:r>
                        <a:rPr lang="en-US" dirty="0" smtClean="0"/>
                        <a:t>217.12</a:t>
                      </a:r>
                      <a:endParaRPr lang="en-US" dirty="0"/>
                    </a:p>
                  </a:txBody>
                  <a:tcPr/>
                </a:tc>
              </a:tr>
              <a:tr h="370840">
                <a:tc>
                  <a:txBody>
                    <a:bodyPr/>
                    <a:lstStyle/>
                    <a:p>
                      <a:r>
                        <a:rPr lang="en-US" dirty="0" smtClean="0"/>
                        <a:t>Country-wide</a:t>
                      </a:r>
                      <a:r>
                        <a:rPr lang="en-US" baseline="0" dirty="0" smtClean="0"/>
                        <a:t> daily savings -31000 sites (MWh)</a:t>
                      </a:r>
                      <a:endParaRPr lang="en-US" dirty="0"/>
                    </a:p>
                  </a:txBody>
                  <a:tcPr/>
                </a:tc>
                <a:tc>
                  <a:txBody>
                    <a:bodyPr/>
                    <a:lstStyle/>
                    <a:p>
                      <a:r>
                        <a:rPr lang="en-US" dirty="0" smtClean="0"/>
                        <a:t>51.6</a:t>
                      </a:r>
                      <a:endParaRPr lang="en-US" dirty="0"/>
                    </a:p>
                  </a:txBody>
                  <a:tcPr/>
                </a:tc>
                <a:tc>
                  <a:txBody>
                    <a:bodyPr/>
                    <a:lstStyle/>
                    <a:p>
                      <a:r>
                        <a:rPr lang="en-US" dirty="0" smtClean="0"/>
                        <a:t>130.77</a:t>
                      </a:r>
                      <a:endParaRPr lang="en-US" dirty="0"/>
                    </a:p>
                  </a:txBody>
                  <a:tcPr/>
                </a:tc>
                <a:tc>
                  <a:txBody>
                    <a:bodyPr/>
                    <a:lstStyle/>
                    <a:p>
                      <a:r>
                        <a:rPr lang="en-US" dirty="0" smtClean="0"/>
                        <a:t>258.87</a:t>
                      </a:r>
                      <a:endParaRPr lang="en-US" dirty="0"/>
                    </a:p>
                  </a:txBody>
                  <a:tcPr/>
                </a:tc>
              </a:tr>
            </a:tbl>
          </a:graphicData>
        </a:graphic>
      </p:graphicFrame>
      <p:sp>
        <p:nvSpPr>
          <p:cNvPr id="3" name="Slide Number Placeholder 2" descr=" 3"/>
          <p:cNvSpPr>
            <a:spLocks noGrp="1"/>
          </p:cNvSpPr>
          <p:nvPr>
            <p:ph type="sldNum" sz="quarter" idx="12"/>
          </p:nvPr>
        </p:nvSpPr>
        <p:spPr/>
        <p:txBody>
          <a:bodyPr/>
          <a:lstStyle/>
          <a:p>
            <a:r>
              <a:rPr lang="en-US" smtClean="0"/>
              <a:t>37</a:t>
            </a:r>
            <a:endParaRPr lang="en-US"/>
          </a:p>
        </p:txBody>
      </p:sp>
    </p:spTree>
    <p:extLst>
      <p:ext uri="{BB962C8B-B14F-4D97-AF65-F5344CB8AC3E}">
        <p14:creationId xmlns:p14="http://schemas.microsoft.com/office/powerpoint/2010/main" val="3818944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Results: Power-Saving Feature Only</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4136554576"/>
              </p:ext>
            </p:extLst>
          </p:nvPr>
        </p:nvGraphicFramePr>
        <p:xfrm>
          <a:off x="609600" y="1793240"/>
          <a:ext cx="7467600" cy="1752600"/>
        </p:xfrm>
        <a:graphic>
          <a:graphicData uri="http://schemas.openxmlformats.org/drawingml/2006/table">
            <a:tbl>
              <a:tblPr firstRow="1" bandRow="1">
                <a:tableStyleId>{5C22544A-7EE6-4342-B048-85BDC9FD1C3A}</a:tableStyleId>
              </a:tblPr>
              <a:tblGrid>
                <a:gridCol w="3657600"/>
                <a:gridCol w="1295400"/>
                <a:gridCol w="1219200"/>
                <a:gridCol w="1295400"/>
              </a:tblGrid>
              <a:tr h="370840">
                <a:tc>
                  <a:txBody>
                    <a:bodyPr/>
                    <a:lstStyle/>
                    <a:p>
                      <a:r>
                        <a:rPr lang="en-US" dirty="0" smtClean="0"/>
                        <a:t>Energy</a:t>
                      </a:r>
                      <a:r>
                        <a:rPr lang="en-US" baseline="0" dirty="0" smtClean="0"/>
                        <a:t> savings</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Percentage</a:t>
                      </a:r>
                      <a:endParaRPr lang="en-US" dirty="0"/>
                    </a:p>
                  </a:txBody>
                  <a:tcPr/>
                </a:tc>
                <a:tc>
                  <a:txBody>
                    <a:bodyPr/>
                    <a:lstStyle/>
                    <a:p>
                      <a:r>
                        <a:rPr lang="en-US" dirty="0" smtClean="0"/>
                        <a:t>4.73%</a:t>
                      </a:r>
                      <a:endParaRPr lang="en-US" dirty="0"/>
                    </a:p>
                  </a:txBody>
                  <a:tcPr/>
                </a:tc>
                <a:tc>
                  <a:txBody>
                    <a:bodyPr/>
                    <a:lstStyle/>
                    <a:p>
                      <a:r>
                        <a:rPr lang="en-US" dirty="0" smtClean="0"/>
                        <a:t>5.43%</a:t>
                      </a:r>
                      <a:endParaRPr lang="en-US" dirty="0"/>
                    </a:p>
                  </a:txBody>
                  <a:tcPr/>
                </a:tc>
                <a:tc>
                  <a:txBody>
                    <a:bodyPr/>
                    <a:lstStyle/>
                    <a:p>
                      <a:r>
                        <a:rPr lang="en-US" dirty="0" smtClean="0"/>
                        <a:t>12.89%</a:t>
                      </a:r>
                      <a:endParaRPr lang="en-US" dirty="0"/>
                    </a:p>
                  </a:txBody>
                  <a:tcPr/>
                </a:tc>
              </a:tr>
              <a:tr h="370840">
                <a:tc>
                  <a:txBody>
                    <a:bodyPr/>
                    <a:lstStyle/>
                    <a:p>
                      <a:r>
                        <a:rPr lang="en-US" dirty="0" smtClean="0"/>
                        <a:t>Daily energy savings (kWh)</a:t>
                      </a:r>
                      <a:endParaRPr lang="en-US" dirty="0"/>
                    </a:p>
                  </a:txBody>
                  <a:tcPr/>
                </a:tc>
                <a:tc>
                  <a:txBody>
                    <a:bodyPr/>
                    <a:lstStyle/>
                    <a:p>
                      <a:r>
                        <a:rPr lang="en-US" dirty="0" smtClean="0"/>
                        <a:t>43.28</a:t>
                      </a:r>
                      <a:endParaRPr lang="en-US" dirty="0"/>
                    </a:p>
                  </a:txBody>
                  <a:tcPr/>
                </a:tc>
                <a:tc>
                  <a:txBody>
                    <a:bodyPr/>
                    <a:lstStyle/>
                    <a:p>
                      <a:r>
                        <a:rPr lang="en-US" dirty="0" smtClean="0"/>
                        <a:t>109.68</a:t>
                      </a:r>
                      <a:endParaRPr lang="en-US" dirty="0"/>
                    </a:p>
                  </a:txBody>
                  <a:tcPr/>
                </a:tc>
                <a:tc>
                  <a:txBody>
                    <a:bodyPr/>
                    <a:lstStyle/>
                    <a:p>
                      <a:r>
                        <a:rPr lang="en-US" dirty="0" smtClean="0"/>
                        <a:t>217.12</a:t>
                      </a:r>
                      <a:endParaRPr lang="en-US" dirty="0"/>
                    </a:p>
                  </a:txBody>
                  <a:tcPr/>
                </a:tc>
              </a:tr>
              <a:tr h="370840">
                <a:tc>
                  <a:txBody>
                    <a:bodyPr/>
                    <a:lstStyle/>
                    <a:p>
                      <a:r>
                        <a:rPr lang="en-US" dirty="0" smtClean="0"/>
                        <a:t>Country-wide</a:t>
                      </a:r>
                      <a:r>
                        <a:rPr lang="en-US" baseline="0" dirty="0" smtClean="0"/>
                        <a:t> daily savings -31000 sites (MWh)</a:t>
                      </a:r>
                      <a:endParaRPr lang="en-US" dirty="0"/>
                    </a:p>
                  </a:txBody>
                  <a:tcPr/>
                </a:tc>
                <a:tc>
                  <a:txBody>
                    <a:bodyPr/>
                    <a:lstStyle/>
                    <a:p>
                      <a:r>
                        <a:rPr lang="en-US" dirty="0" smtClean="0"/>
                        <a:t>51.6</a:t>
                      </a:r>
                      <a:endParaRPr lang="en-US" dirty="0"/>
                    </a:p>
                  </a:txBody>
                  <a:tcPr/>
                </a:tc>
                <a:tc>
                  <a:txBody>
                    <a:bodyPr/>
                    <a:lstStyle/>
                    <a:p>
                      <a:r>
                        <a:rPr lang="en-US" dirty="0" smtClean="0"/>
                        <a:t>130.77</a:t>
                      </a:r>
                      <a:endParaRPr lang="en-US" dirty="0"/>
                    </a:p>
                  </a:txBody>
                  <a:tcPr/>
                </a:tc>
                <a:tc>
                  <a:txBody>
                    <a:bodyPr/>
                    <a:lstStyle/>
                    <a:p>
                      <a:r>
                        <a:rPr lang="en-US" dirty="0" smtClean="0"/>
                        <a:t>258.87</a:t>
                      </a:r>
                      <a:endParaRPr lang="en-US" dirty="0"/>
                    </a:p>
                  </a:txBody>
                  <a:tcPr/>
                </a:tc>
              </a:tr>
            </a:tbl>
          </a:graphicData>
        </a:graphic>
      </p:graphicFrame>
      <p:sp>
        <p:nvSpPr>
          <p:cNvPr id="3" name="Slide Number Placeholder 2" descr=" 3"/>
          <p:cNvSpPr>
            <a:spLocks noGrp="1"/>
          </p:cNvSpPr>
          <p:nvPr>
            <p:ph type="sldNum" sz="quarter" idx="12"/>
          </p:nvPr>
        </p:nvSpPr>
        <p:spPr/>
        <p:txBody>
          <a:bodyPr/>
          <a:lstStyle/>
          <a:p>
            <a:r>
              <a:rPr lang="en-US" smtClean="0"/>
              <a:t>37</a:t>
            </a:r>
            <a:endParaRPr lang="en-US"/>
          </a:p>
        </p:txBody>
      </p:sp>
      <p:sp>
        <p:nvSpPr>
          <p:cNvPr id="5" name="Rounded Rectangle 4" descr=" 5"/>
          <p:cNvSpPr/>
          <p:nvPr/>
        </p:nvSpPr>
        <p:spPr>
          <a:xfrm>
            <a:off x="4226256" y="2903560"/>
            <a:ext cx="3429000" cy="3810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38031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Power-Saving + Handoff</a:t>
            </a:r>
            <a:br>
              <a:rPr lang="en-US" dirty="0" smtClean="0"/>
            </a:br>
            <a:r>
              <a:rPr lang="en-US" dirty="0" smtClean="0"/>
              <a:t>Absolute Energy Savings (%)</a:t>
            </a:r>
            <a:endParaRPr lang="en-US" dirty="0"/>
          </a:p>
        </p:txBody>
      </p:sp>
      <p:pic>
        <p:nvPicPr>
          <p:cNvPr id="1026" name="Picture 2" descr="E:\Users\Saqib Ilyas\Documents\GitHub\waridtran\figures\ilyas5a.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999" y="1752600"/>
            <a:ext cx="7391401" cy="44196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r>
              <a:rPr lang="en-US" smtClean="0"/>
              <a:t>38</a:t>
            </a:r>
            <a:endParaRPr lang="en-US"/>
          </a:p>
        </p:txBody>
      </p:sp>
    </p:spTree>
    <p:extLst>
      <p:ext uri="{BB962C8B-B14F-4D97-AF65-F5344CB8AC3E}">
        <p14:creationId xmlns:p14="http://schemas.microsoft.com/office/powerpoint/2010/main" val="3234910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sp>
        <p:nvSpPr>
          <p:cNvPr id="10" name="TextBox 9" descr=" 9"/>
          <p:cNvSpPr txBox="1"/>
          <p:nvPr/>
        </p:nvSpPr>
        <p:spPr>
          <a:xfrm>
            <a:off x="538163" y="2133600"/>
            <a:ext cx="3492751" cy="523220"/>
          </a:xfrm>
          <a:prstGeom prst="rect">
            <a:avLst/>
          </a:prstGeom>
          <a:noFill/>
        </p:spPr>
        <p:txBody>
          <a:bodyPr wrap="none" rtlCol="0">
            <a:spAutoFit/>
          </a:bodyPr>
          <a:lstStyle/>
          <a:p>
            <a:r>
              <a:rPr lang="en-US" sz="2800" dirty="0" smtClean="0"/>
              <a:t>Telenor: 8000 </a:t>
            </a:r>
            <a:r>
              <a:rPr lang="en-US" sz="2800" dirty="0"/>
              <a:t>cell </a:t>
            </a:r>
            <a:r>
              <a:rPr lang="en-US" sz="2800" dirty="0" smtClean="0"/>
              <a:t>sites</a:t>
            </a:r>
            <a:endParaRPr lang="en-US" sz="2800" dirty="0"/>
          </a:p>
        </p:txBody>
      </p:sp>
    </p:spTree>
    <p:extLst>
      <p:ext uri="{BB962C8B-B14F-4D97-AF65-F5344CB8AC3E}">
        <p14:creationId xmlns:p14="http://schemas.microsoft.com/office/powerpoint/2010/main" val="10508152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Results: Power-Saving + </a:t>
            </a:r>
            <a:r>
              <a:rPr lang="en-US" dirty="0" smtClean="0"/>
              <a:t>Handoff</a:t>
            </a:r>
            <a:r>
              <a:rPr lang="en-US" dirty="0"/>
              <a:t/>
            </a:r>
            <a:br>
              <a:rPr lang="en-US" dirty="0"/>
            </a:br>
            <a:r>
              <a:rPr lang="en-US" dirty="0"/>
              <a:t>Absolute </a:t>
            </a:r>
            <a:r>
              <a:rPr lang="en-US" dirty="0" smtClean="0"/>
              <a:t>Energy Savings (kWh)</a:t>
            </a:r>
            <a:endParaRPr lang="en-US" dirty="0"/>
          </a:p>
        </p:txBody>
      </p:sp>
      <p:pic>
        <p:nvPicPr>
          <p:cNvPr id="2050" name="Picture 2" descr="E:\Users\Saqib Ilyas\Documents\GitHub\waridtran\figures\ilyas5b.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1828800"/>
            <a:ext cx="7505701" cy="43243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r>
              <a:rPr lang="en-US" smtClean="0"/>
              <a:t>39</a:t>
            </a:r>
            <a:endParaRPr lang="en-US"/>
          </a:p>
        </p:txBody>
      </p:sp>
    </p:spTree>
    <p:extLst>
      <p:ext uri="{BB962C8B-B14F-4D97-AF65-F5344CB8AC3E}">
        <p14:creationId xmlns:p14="http://schemas.microsoft.com/office/powerpoint/2010/main" val="3867570798"/>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Effect of Granular Deactivation</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90233680"/>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Granularity</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2-state</a:t>
                      </a:r>
                      <a:endParaRPr lang="en-US" dirty="0"/>
                    </a:p>
                  </a:txBody>
                  <a:tcPr/>
                </a:tc>
                <a:tc>
                  <a:txBody>
                    <a:bodyPr/>
                    <a:lstStyle/>
                    <a:p>
                      <a:r>
                        <a:rPr lang="en-US" dirty="0" smtClean="0"/>
                        <a:t>5.38%</a:t>
                      </a:r>
                      <a:endParaRPr lang="en-US" dirty="0"/>
                    </a:p>
                  </a:txBody>
                  <a:tcPr/>
                </a:tc>
                <a:tc>
                  <a:txBody>
                    <a:bodyPr/>
                    <a:lstStyle/>
                    <a:p>
                      <a:r>
                        <a:rPr lang="en-US" dirty="0" smtClean="0"/>
                        <a:t>6.29%</a:t>
                      </a:r>
                      <a:endParaRPr lang="en-US" dirty="0"/>
                    </a:p>
                  </a:txBody>
                  <a:tcPr/>
                </a:tc>
                <a:tc>
                  <a:txBody>
                    <a:bodyPr/>
                    <a:lstStyle/>
                    <a:p>
                      <a:r>
                        <a:rPr lang="en-US" dirty="0" smtClean="0"/>
                        <a:t>14.94%</a:t>
                      </a:r>
                      <a:endParaRPr lang="en-US" dirty="0"/>
                    </a:p>
                  </a:txBody>
                  <a:tcPr/>
                </a:tc>
              </a:tr>
              <a:tr h="370840">
                <a:tc>
                  <a:txBody>
                    <a:bodyPr/>
                    <a:lstStyle/>
                    <a:p>
                      <a:r>
                        <a:rPr lang="en-US" dirty="0" smtClean="0"/>
                        <a:t>3-state</a:t>
                      </a:r>
                      <a:endParaRPr lang="en-US" dirty="0"/>
                    </a:p>
                  </a:txBody>
                  <a:tcPr/>
                </a:tc>
                <a:tc>
                  <a:txBody>
                    <a:bodyPr/>
                    <a:lstStyle/>
                    <a:p>
                      <a:r>
                        <a:rPr lang="en-US" dirty="0" smtClean="0"/>
                        <a:t>6.81%</a:t>
                      </a:r>
                      <a:endParaRPr lang="en-US" dirty="0"/>
                    </a:p>
                  </a:txBody>
                  <a:tcPr/>
                </a:tc>
                <a:tc>
                  <a:txBody>
                    <a:bodyPr/>
                    <a:lstStyle/>
                    <a:p>
                      <a:r>
                        <a:rPr lang="en-US" dirty="0" smtClean="0"/>
                        <a:t>7.73%</a:t>
                      </a:r>
                      <a:endParaRPr lang="en-US" dirty="0"/>
                    </a:p>
                  </a:txBody>
                  <a:tcPr/>
                </a:tc>
                <a:tc>
                  <a:txBody>
                    <a:bodyPr/>
                    <a:lstStyle/>
                    <a:p>
                      <a:r>
                        <a:rPr lang="en-US" dirty="0" smtClean="0"/>
                        <a:t>18.62%</a:t>
                      </a:r>
                      <a:endParaRPr lang="en-US" dirty="0"/>
                    </a:p>
                  </a:txBody>
                  <a:tcPr/>
                </a:tc>
              </a:tr>
              <a:tr h="370840">
                <a:tc>
                  <a:txBody>
                    <a:bodyPr/>
                    <a:lstStyle/>
                    <a:p>
                      <a:r>
                        <a:rPr lang="en-US" dirty="0" smtClean="0"/>
                        <a:t>6-state</a:t>
                      </a:r>
                      <a:endParaRPr lang="en-US" dirty="0"/>
                    </a:p>
                  </a:txBody>
                  <a:tcPr/>
                </a:tc>
                <a:tc>
                  <a:txBody>
                    <a:bodyPr/>
                    <a:lstStyle/>
                    <a:p>
                      <a:r>
                        <a:rPr lang="en-US" dirty="0" smtClean="0"/>
                        <a:t>8.70%</a:t>
                      </a:r>
                      <a:endParaRPr lang="en-US" dirty="0"/>
                    </a:p>
                  </a:txBody>
                  <a:tcPr/>
                </a:tc>
                <a:tc>
                  <a:txBody>
                    <a:bodyPr/>
                    <a:lstStyle/>
                    <a:p>
                      <a:r>
                        <a:rPr lang="en-US" dirty="0" smtClean="0"/>
                        <a:t>9.65%</a:t>
                      </a:r>
                      <a:endParaRPr lang="en-US" dirty="0"/>
                    </a:p>
                  </a:txBody>
                  <a:tcPr/>
                </a:tc>
                <a:tc>
                  <a:txBody>
                    <a:bodyPr/>
                    <a:lstStyle/>
                    <a:p>
                      <a:r>
                        <a:rPr lang="en-US" dirty="0" smtClean="0"/>
                        <a:t>23.37%</a:t>
                      </a:r>
                      <a:endParaRPr lang="en-US" dirty="0"/>
                    </a:p>
                  </a:txBody>
                  <a:tcPr/>
                </a:tc>
              </a:tr>
            </a:tbl>
          </a:graphicData>
        </a:graphic>
      </p:graphicFrame>
      <p:sp>
        <p:nvSpPr>
          <p:cNvPr id="3" name="Slide Number Placeholder 2" descr=" 3"/>
          <p:cNvSpPr>
            <a:spLocks noGrp="1"/>
          </p:cNvSpPr>
          <p:nvPr>
            <p:ph type="sldNum" sz="quarter" idx="12"/>
          </p:nvPr>
        </p:nvSpPr>
        <p:spPr/>
        <p:txBody>
          <a:bodyPr/>
          <a:lstStyle/>
          <a:p>
            <a:r>
              <a:rPr lang="en-US" smtClean="0"/>
              <a:t>40</a:t>
            </a:r>
            <a:endParaRPr lang="en-US"/>
          </a:p>
        </p:txBody>
      </p:sp>
    </p:spTree>
    <p:extLst>
      <p:ext uri="{BB962C8B-B14F-4D97-AF65-F5344CB8AC3E}">
        <p14:creationId xmlns:p14="http://schemas.microsoft.com/office/powerpoint/2010/main" val="214756149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Effect of Granular Deactivation</a:t>
            </a:r>
            <a:endParaRPr lang="en-US" dirty="0"/>
          </a:p>
        </p:txBody>
      </p:sp>
      <p:graphicFrame>
        <p:nvGraphicFramePr>
          <p:cNvPr id="4" name="Table 3" descr=" 4"/>
          <p:cNvGraphicFramePr>
            <a:graphicFrameLocks noGrp="1"/>
          </p:cNvGraphicFramePr>
          <p:nvPr>
            <p:extLst>
              <p:ext uri="{D42A27DB-BD31-4B8C-83A1-F6EECF244321}">
                <p14:modId xmlns:p14="http://schemas.microsoft.com/office/powerpoint/2010/main" val="302233033"/>
              </p:ext>
            </p:extLst>
          </p:nvPr>
        </p:nvGraphicFramePr>
        <p:xfrm>
          <a:off x="1524000" y="139700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r>
                        <a:rPr lang="en-US" dirty="0" smtClean="0"/>
                        <a:t>Granularity</a:t>
                      </a:r>
                      <a:endParaRPr lang="en-US" dirty="0"/>
                    </a:p>
                  </a:txBody>
                  <a:tcPr/>
                </a:tc>
                <a:tc>
                  <a:txBody>
                    <a:bodyPr/>
                    <a:lstStyle/>
                    <a:p>
                      <a:r>
                        <a:rPr lang="en-US" dirty="0" smtClean="0"/>
                        <a:t>Model 1</a:t>
                      </a:r>
                      <a:endParaRPr lang="en-US" dirty="0"/>
                    </a:p>
                  </a:txBody>
                  <a:tcPr/>
                </a:tc>
                <a:tc>
                  <a:txBody>
                    <a:bodyPr/>
                    <a:lstStyle/>
                    <a:p>
                      <a:r>
                        <a:rPr lang="en-US" dirty="0" smtClean="0"/>
                        <a:t>Model 2</a:t>
                      </a:r>
                      <a:endParaRPr lang="en-US" dirty="0"/>
                    </a:p>
                  </a:txBody>
                  <a:tcPr/>
                </a:tc>
                <a:tc>
                  <a:txBody>
                    <a:bodyPr/>
                    <a:lstStyle/>
                    <a:p>
                      <a:r>
                        <a:rPr lang="en-US" dirty="0" smtClean="0"/>
                        <a:t>Model 3</a:t>
                      </a:r>
                      <a:endParaRPr lang="en-US" dirty="0"/>
                    </a:p>
                  </a:txBody>
                  <a:tcPr/>
                </a:tc>
              </a:tr>
              <a:tr h="370840">
                <a:tc>
                  <a:txBody>
                    <a:bodyPr/>
                    <a:lstStyle/>
                    <a:p>
                      <a:r>
                        <a:rPr lang="en-US" dirty="0" smtClean="0"/>
                        <a:t>2-state</a:t>
                      </a:r>
                      <a:endParaRPr lang="en-US" dirty="0"/>
                    </a:p>
                  </a:txBody>
                  <a:tcPr/>
                </a:tc>
                <a:tc>
                  <a:txBody>
                    <a:bodyPr/>
                    <a:lstStyle/>
                    <a:p>
                      <a:r>
                        <a:rPr lang="en-US" dirty="0" smtClean="0"/>
                        <a:t>5.38%</a:t>
                      </a:r>
                      <a:endParaRPr lang="en-US" dirty="0"/>
                    </a:p>
                  </a:txBody>
                  <a:tcPr/>
                </a:tc>
                <a:tc>
                  <a:txBody>
                    <a:bodyPr/>
                    <a:lstStyle/>
                    <a:p>
                      <a:r>
                        <a:rPr lang="en-US" dirty="0" smtClean="0"/>
                        <a:t>6.29%</a:t>
                      </a:r>
                      <a:endParaRPr lang="en-US" dirty="0"/>
                    </a:p>
                  </a:txBody>
                  <a:tcPr/>
                </a:tc>
                <a:tc>
                  <a:txBody>
                    <a:bodyPr/>
                    <a:lstStyle/>
                    <a:p>
                      <a:r>
                        <a:rPr lang="en-US" dirty="0" smtClean="0"/>
                        <a:t>14.94%</a:t>
                      </a:r>
                      <a:endParaRPr lang="en-US" dirty="0"/>
                    </a:p>
                  </a:txBody>
                  <a:tcPr/>
                </a:tc>
              </a:tr>
              <a:tr h="370840">
                <a:tc>
                  <a:txBody>
                    <a:bodyPr/>
                    <a:lstStyle/>
                    <a:p>
                      <a:r>
                        <a:rPr lang="en-US" dirty="0" smtClean="0"/>
                        <a:t>3-state</a:t>
                      </a:r>
                      <a:endParaRPr lang="en-US" dirty="0"/>
                    </a:p>
                  </a:txBody>
                  <a:tcPr/>
                </a:tc>
                <a:tc>
                  <a:txBody>
                    <a:bodyPr/>
                    <a:lstStyle/>
                    <a:p>
                      <a:r>
                        <a:rPr lang="en-US" dirty="0" smtClean="0"/>
                        <a:t>6.81%</a:t>
                      </a:r>
                      <a:endParaRPr lang="en-US" dirty="0"/>
                    </a:p>
                  </a:txBody>
                  <a:tcPr/>
                </a:tc>
                <a:tc>
                  <a:txBody>
                    <a:bodyPr/>
                    <a:lstStyle/>
                    <a:p>
                      <a:r>
                        <a:rPr lang="en-US" dirty="0" smtClean="0"/>
                        <a:t>7.73%</a:t>
                      </a:r>
                      <a:endParaRPr lang="en-US" dirty="0"/>
                    </a:p>
                  </a:txBody>
                  <a:tcPr/>
                </a:tc>
                <a:tc>
                  <a:txBody>
                    <a:bodyPr/>
                    <a:lstStyle/>
                    <a:p>
                      <a:r>
                        <a:rPr lang="en-US" dirty="0" smtClean="0"/>
                        <a:t>18.62%</a:t>
                      </a:r>
                      <a:endParaRPr lang="en-US" dirty="0"/>
                    </a:p>
                  </a:txBody>
                  <a:tcPr/>
                </a:tc>
              </a:tr>
              <a:tr h="370840">
                <a:tc>
                  <a:txBody>
                    <a:bodyPr/>
                    <a:lstStyle/>
                    <a:p>
                      <a:r>
                        <a:rPr lang="en-US" dirty="0" smtClean="0"/>
                        <a:t>6-state</a:t>
                      </a:r>
                      <a:endParaRPr lang="en-US" dirty="0"/>
                    </a:p>
                  </a:txBody>
                  <a:tcPr/>
                </a:tc>
                <a:tc>
                  <a:txBody>
                    <a:bodyPr/>
                    <a:lstStyle/>
                    <a:p>
                      <a:r>
                        <a:rPr lang="en-US" dirty="0" smtClean="0"/>
                        <a:t>8.70%</a:t>
                      </a:r>
                      <a:endParaRPr lang="en-US" dirty="0"/>
                    </a:p>
                  </a:txBody>
                  <a:tcPr/>
                </a:tc>
                <a:tc>
                  <a:txBody>
                    <a:bodyPr/>
                    <a:lstStyle/>
                    <a:p>
                      <a:r>
                        <a:rPr lang="en-US" dirty="0" smtClean="0"/>
                        <a:t>9.65%</a:t>
                      </a:r>
                      <a:endParaRPr lang="en-US" dirty="0"/>
                    </a:p>
                  </a:txBody>
                  <a:tcPr/>
                </a:tc>
                <a:tc>
                  <a:txBody>
                    <a:bodyPr/>
                    <a:lstStyle/>
                    <a:p>
                      <a:r>
                        <a:rPr lang="en-US" dirty="0" smtClean="0"/>
                        <a:t>23.37%</a:t>
                      </a:r>
                      <a:endParaRPr lang="en-US" dirty="0"/>
                    </a:p>
                  </a:txBody>
                  <a:tcPr/>
                </a:tc>
              </a:tr>
            </a:tbl>
          </a:graphicData>
        </a:graphic>
      </p:graphicFrame>
      <p:sp>
        <p:nvSpPr>
          <p:cNvPr id="3" name="Slide Number Placeholder 2" descr=" 3"/>
          <p:cNvSpPr>
            <a:spLocks noGrp="1"/>
          </p:cNvSpPr>
          <p:nvPr>
            <p:ph type="sldNum" sz="quarter" idx="12"/>
          </p:nvPr>
        </p:nvSpPr>
        <p:spPr/>
        <p:txBody>
          <a:bodyPr/>
          <a:lstStyle/>
          <a:p>
            <a:r>
              <a:rPr lang="en-US" smtClean="0"/>
              <a:t>40</a:t>
            </a:r>
            <a:endParaRPr lang="en-US"/>
          </a:p>
        </p:txBody>
      </p:sp>
      <p:sp>
        <p:nvSpPr>
          <p:cNvPr id="5" name="TextBox 4" descr=" 5"/>
          <p:cNvSpPr txBox="1"/>
          <p:nvPr/>
        </p:nvSpPr>
        <p:spPr>
          <a:xfrm>
            <a:off x="2243889" y="3352800"/>
            <a:ext cx="4918911" cy="461665"/>
          </a:xfrm>
          <a:prstGeom prst="rect">
            <a:avLst/>
          </a:prstGeom>
          <a:solidFill>
            <a:schemeClr val="bg2"/>
          </a:solidFill>
          <a:ln>
            <a:solidFill>
              <a:srgbClr val="FF0000"/>
            </a:solidFill>
          </a:ln>
        </p:spPr>
        <p:txBody>
          <a:bodyPr wrap="none" rtlCol="0">
            <a:spAutoFit/>
          </a:bodyPr>
          <a:lstStyle/>
          <a:p>
            <a:r>
              <a:rPr lang="en-US" sz="2400" dirty="0" smtClean="0"/>
              <a:t>Savings increase with finer granularity</a:t>
            </a:r>
            <a:endParaRPr lang="en-US" sz="2400" dirty="0"/>
          </a:p>
        </p:txBody>
      </p:sp>
    </p:spTree>
    <p:extLst>
      <p:ext uri="{BB962C8B-B14F-4D97-AF65-F5344CB8AC3E}">
        <p14:creationId xmlns:p14="http://schemas.microsoft.com/office/powerpoint/2010/main" val="26302788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 of Late Deactivation</a:t>
            </a:r>
            <a:endParaRPr lang="en-US" dirty="0"/>
          </a:p>
        </p:txBody>
      </p:sp>
      <p:pic>
        <p:nvPicPr>
          <p:cNvPr id="4098" name="Picture 2" descr="E:\Users\Saqib Ilyas\Documents\GitHub\waridtran\figures\ilyas7.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47800"/>
            <a:ext cx="7486650" cy="45434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r>
              <a:rPr lang="en-US" smtClean="0"/>
              <a:t>41</a:t>
            </a:r>
            <a:endParaRPr lang="en-US"/>
          </a:p>
        </p:txBody>
      </p:sp>
    </p:spTree>
    <p:extLst>
      <p:ext uri="{BB962C8B-B14F-4D97-AF65-F5344CB8AC3E}">
        <p14:creationId xmlns:p14="http://schemas.microsoft.com/office/powerpoint/2010/main" val="166781019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457200" marR="0" lvl="0" indent="-457200" algn="l" defTabSz="914400" rtl="0" eaLnBrk="1" fontAlgn="auto" latinLnBrk="0" hangingPunct="1">
              <a:lnSpc>
                <a:spcPct val="100000"/>
              </a:lnSpc>
              <a:spcBef>
                <a:spcPct val="20000"/>
              </a:spcBef>
              <a:spcAft>
                <a:spcPts val="0"/>
              </a:spcAft>
              <a:buClrTx/>
              <a:buSzTx/>
              <a:buFont typeface="Arial" pitchFamily="34" charset="0"/>
              <a:buChar char=" "/>
              <a:tabLst/>
              <a:defRPr/>
            </a:pPr>
            <a:r>
              <a:rPr kumimoji="0" lang="en-US" sz="3200" b="0" i="0" u="none" strike="noStrike" kern="1200" cap="none" spc="0" normalizeH="0" baseline="0" noProof="0" smtClean="0">
                <a:ln>
                  <a:noFill/>
                </a:ln>
                <a:solidFill>
                  <a:schemeClr val="tx1"/>
                </a:solidFill>
                <a:effectLst/>
                <a:uLnTx/>
                <a:uFillTx/>
                <a:latin typeface="+mn-lt"/>
                <a:ea typeface="+mn-ea"/>
                <a:cs typeface="+mn-cs"/>
              </a:rPr>
              <a:t>                     </a:t>
            </a:r>
            <a:br>
              <a:rPr kumimoji="0" lang="en-US" sz="3200" b="0" i="0" u="none" strike="noStrike" kern="1200" cap="none" spc="0" normalizeH="0" baseline="0" noProof="0" smtClean="0">
                <a:ln>
                  <a:noFill/>
                </a:ln>
                <a:solidFill>
                  <a:schemeClr val="tx1"/>
                </a:solidFill>
                <a:effectLst/>
                <a:uLnTx/>
                <a:uFillTx/>
                <a:latin typeface="+mn-lt"/>
                <a:ea typeface="+mn-ea"/>
                <a:cs typeface="+mn-cs"/>
              </a:rPr>
            </a:br>
            <a:r>
              <a:rPr kumimoji="0" lang="en-US" sz="3200" b="0" i="0" u="none" strike="noStrike" kern="1200" cap="none" spc="0" normalizeH="0" baseline="0" noProof="0" smtClean="0">
                <a:ln>
                  <a:noFill/>
                </a:ln>
                <a:solidFill>
                  <a:schemeClr val="tx1"/>
                </a:solidFill>
                <a:effectLst/>
                <a:uLnTx/>
                <a:uFillTx/>
                <a:latin typeface="+mn-lt"/>
                <a:ea typeface="+mn-ea"/>
                <a:cs typeface="+mn-cs"/>
              </a:rPr>
              <a:t>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914400" lvl="1" indent="-457200">
              <a:spcBef>
                <a:spcPct val="20000"/>
              </a:spcBef>
              <a:buFont typeface="Arial" pitchFamily="34" charset="0"/>
              <a:buChar char=" "/>
            </a:pPr>
            <a:r>
              <a:rPr kumimoji="0" lang="en-US" sz="3200" b="0" i="0" u="none" strike="noStrike" kern="1200" cap="none" spc="0" normalizeH="0" baseline="0" noProof="0" smtClean="0">
                <a:ln>
                  <a:noFill/>
                </a:ln>
                <a:solidFill>
                  <a:schemeClr val="tx1"/>
                </a:solidFill>
                <a:effectLst/>
                <a:uLnTx/>
                <a:uFillTx/>
                <a:latin typeface="+mn-lt"/>
                <a:ea typeface="+mn-ea"/>
                <a:cs typeface="+mn-cs"/>
              </a:rPr>
              <a:t>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914400" lvl="1" indent="-457200">
              <a:spcBef>
                <a:spcPct val="20000"/>
              </a:spcBef>
              <a:buFont typeface="Arial" pitchFamily="34" charset="0"/>
              <a:buChar char=" "/>
            </a:pPr>
            <a:r>
              <a:rPr lang="en-US" sz="3200" smtClean="0"/>
              <a:t>                    </a:t>
            </a:r>
            <a:br>
              <a:rPr lang="en-US" sz="3200" smtClean="0"/>
            </a:br>
            <a:r>
              <a:rPr lang="en-US" sz="3200" smtClean="0"/>
              <a:t>                </a:t>
            </a:r>
            <a:br>
              <a:rPr lang="en-US" sz="3200" smtClean="0"/>
            </a:br>
            <a:r>
              <a:rPr lang="en-US" sz="3200" smtClean="0"/>
              <a:t>   </a:t>
            </a:r>
            <a:endParaRPr lang="en-US" sz="3200" dirty="0" smtClean="0"/>
          </a:p>
          <a:p>
            <a:pPr marL="1371600" lvl="2" indent="-457200">
              <a:spcBef>
                <a:spcPct val="20000"/>
              </a:spcBef>
              <a:buFont typeface="Arial" pitchFamily="34" charset="0"/>
              <a:buChar char=" "/>
            </a:pPr>
            <a:r>
              <a:rPr lang="en-US" sz="3200" smtClean="0"/>
              <a:t>               </a:t>
            </a:r>
            <a:br>
              <a:rPr lang="en-US" sz="3200" smtClean="0"/>
            </a:br>
            <a:r>
              <a:rPr lang="en-US" sz="3200" smtClean="0"/>
              <a:t>              </a:t>
            </a:r>
            <a:br>
              <a:rPr lang="en-US" sz="3200" smtClean="0"/>
            </a:br>
            <a:r>
              <a:rPr lang="en-US" sz="3200" smtClean="0"/>
              <a:t>             </a:t>
            </a:r>
            <a:br>
              <a:rPr lang="en-US" sz="3200" smtClean="0"/>
            </a:br>
            <a:r>
              <a:rPr lang="en-US" sz="3200" smtClean="0"/>
              <a:t>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15046256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spcBef>
                <a:spcPct val="20000"/>
              </a:spcBef>
              <a:buFont typeface="Arial" pitchFamily="34" charset="0"/>
              <a:buChar char=" "/>
            </a:pPr>
            <a:r>
              <a:rPr kumimoji="0" lang="en-US" sz="3200" b="0" i="0" u="none" strike="noStrike" kern="1200" cap="none" spc="0" normalizeH="0" baseline="0" noProof="0" smtClean="0">
                <a:ln>
                  <a:noFill/>
                </a:ln>
                <a:solidFill>
                  <a:schemeClr val="tx1"/>
                </a:solidFill>
                <a:effectLst/>
                <a:uLnTx/>
                <a:uFillTx/>
                <a:latin typeface="+mn-lt"/>
                <a:ea typeface="+mn-ea"/>
                <a:cs typeface="+mn-cs"/>
              </a:rPr>
              <a:t>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800100" lvl="1" indent="-342900">
              <a:spcBef>
                <a:spcPct val="20000"/>
              </a:spcBef>
              <a:buFont typeface="Arial" pitchFamily="34" charset="0"/>
              <a:buChar char=" "/>
            </a:pPr>
            <a:r>
              <a:rPr lang="en-US" sz="3200" smtClean="0"/>
              <a:t>                    </a:t>
            </a:r>
            <a:br>
              <a:rPr lang="en-US" sz="3200" smtClean="0"/>
            </a:br>
            <a:r>
              <a:rPr lang="en-US" sz="3200" smtClean="0"/>
              <a:t>                </a:t>
            </a:r>
            <a:br>
              <a:rPr lang="en-US" sz="3200" smtClean="0"/>
            </a:br>
            <a:r>
              <a:rPr lang="en-US" sz="3200" smtClean="0"/>
              <a:t>   </a:t>
            </a:r>
            <a:endParaRPr lang="en-US" sz="3200" dirty="0" smtClean="0"/>
          </a:p>
          <a:p>
            <a:pPr marL="1257300" lvl="2" indent="-342900">
              <a:spcBef>
                <a:spcPct val="20000"/>
              </a:spcBef>
              <a:buFont typeface="Arial" pitchFamily="34" charset="0"/>
              <a:buChar char=" "/>
            </a:pPr>
            <a:r>
              <a:rPr lang="en-US" sz="3200" smtClean="0"/>
              <a:t>               </a:t>
            </a:r>
            <a:br>
              <a:rPr lang="en-US" sz="3200" smtClean="0"/>
            </a:br>
            <a:r>
              <a:rPr lang="en-US" sz="3200" smtClean="0"/>
              <a:t>              </a:t>
            </a:r>
            <a:br>
              <a:rPr lang="en-US" sz="3200" smtClean="0"/>
            </a:br>
            <a:r>
              <a:rPr lang="en-US" sz="3200" smtClean="0"/>
              <a:t>             </a:t>
            </a:r>
            <a:br>
              <a:rPr lang="en-US" sz="3200" smtClean="0"/>
            </a:br>
            <a:r>
              <a:rPr lang="en-US" sz="3200" smtClean="0"/>
              <a:t>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33704123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lnSpc>
                <a:spcPct val="110000"/>
              </a:lnSpc>
              <a:spcBef>
                <a:spcPct val="20000"/>
              </a:spcBef>
              <a:buFont typeface="Arial" pitchFamily="34" charset="0"/>
              <a:buChar char="•"/>
            </a:pPr>
            <a:r>
              <a:rPr lang="en-US" sz="3200" smtClean="0">
                <a:latin typeface="Calibri"/>
              </a:rPr>
              <a:t>Pick a random BTS</a:t>
            </a:r>
          </a:p>
          <a:p>
            <a:pPr marL="800100" lvl="1" indent="-342900">
              <a:spcBef>
                <a:spcPct val="20000"/>
              </a:spcBef>
              <a:buFont typeface="Arial" pitchFamily="34" charset="0"/>
              <a:buChar char=" "/>
            </a:pPr>
            <a:r>
              <a:rPr lang="en-US" sz="3200" smtClean="0"/>
              <a:t>                    </a:t>
            </a:r>
            <a:br>
              <a:rPr lang="en-US" sz="3200" smtClean="0"/>
            </a:br>
            <a:r>
              <a:rPr lang="en-US" sz="3200" smtClean="0"/>
              <a:t>                </a:t>
            </a:r>
            <a:br>
              <a:rPr lang="en-US" sz="3200" smtClean="0"/>
            </a:br>
            <a:r>
              <a:rPr lang="en-US" sz="3200" smtClean="0"/>
              <a:t>   </a:t>
            </a:r>
            <a:endParaRPr lang="en-US" sz="3200" dirty="0" smtClean="0"/>
          </a:p>
          <a:p>
            <a:pPr marL="1257300" lvl="2" indent="-342900">
              <a:spcBef>
                <a:spcPct val="20000"/>
              </a:spcBef>
              <a:buFont typeface="Arial" pitchFamily="34" charset="0"/>
              <a:buChar char=" "/>
            </a:pPr>
            <a:r>
              <a:rPr lang="en-US" sz="3200" smtClean="0"/>
              <a:t>               </a:t>
            </a:r>
            <a:br>
              <a:rPr lang="en-US" sz="3200" smtClean="0"/>
            </a:br>
            <a:r>
              <a:rPr lang="en-US" sz="3200" smtClean="0"/>
              <a:t>              </a:t>
            </a:r>
            <a:br>
              <a:rPr lang="en-US" sz="3200" smtClean="0"/>
            </a:br>
            <a:r>
              <a:rPr lang="en-US" sz="3200" smtClean="0"/>
              <a:t>             </a:t>
            </a:r>
            <a:br>
              <a:rPr lang="en-US" sz="3200" smtClean="0"/>
            </a:br>
            <a:r>
              <a:rPr lang="en-US" sz="3200" smtClean="0"/>
              <a:t>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22763606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5" name="Rounded Rectangular Callout 24" descr=" 27"/>
          <p:cNvSpPr/>
          <p:nvPr/>
        </p:nvSpPr>
        <p:spPr>
          <a:xfrm>
            <a:off x="1447800" y="1066800"/>
            <a:ext cx="1828800" cy="533400"/>
          </a:xfrm>
          <a:prstGeom prst="wedgeRoundRectCallout">
            <a:avLst>
              <a:gd name="adj1" fmla="val 45446"/>
              <a:gd name="adj2" fmla="val 1880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Pick this</a:t>
            </a:r>
            <a:endParaRPr lang="en-US" dirty="0"/>
          </a:p>
        </p:txBody>
      </p: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lnSpc>
                <a:spcPct val="110000"/>
              </a:lnSpc>
              <a:spcBef>
                <a:spcPct val="20000"/>
              </a:spcBef>
              <a:buFont typeface="Arial" pitchFamily="34" charset="0"/>
              <a:buChar char="•"/>
            </a:pPr>
            <a:r>
              <a:rPr lang="en-US" sz="3200" smtClean="0">
                <a:latin typeface="Calibri"/>
              </a:rPr>
              <a:t>Pick a random BTS</a:t>
            </a:r>
          </a:p>
          <a:p>
            <a:pPr marL="800100" lvl="1" indent="-342900">
              <a:spcBef>
                <a:spcPct val="20000"/>
              </a:spcBef>
              <a:buFont typeface="Arial" pitchFamily="34" charset="0"/>
              <a:buChar char=" "/>
            </a:pPr>
            <a:r>
              <a:rPr lang="en-US" sz="3200" smtClean="0"/>
              <a:t>                    </a:t>
            </a:r>
            <a:br>
              <a:rPr lang="en-US" sz="3200" smtClean="0"/>
            </a:br>
            <a:r>
              <a:rPr lang="en-US" sz="3200" smtClean="0"/>
              <a:t>                </a:t>
            </a:r>
            <a:br>
              <a:rPr lang="en-US" sz="3200" smtClean="0"/>
            </a:br>
            <a:r>
              <a:rPr lang="en-US" sz="3200" smtClean="0"/>
              <a:t>   </a:t>
            </a:r>
            <a:endParaRPr lang="en-US" sz="3200" dirty="0" smtClean="0"/>
          </a:p>
          <a:p>
            <a:pPr marL="1257300" lvl="2" indent="-342900">
              <a:spcBef>
                <a:spcPct val="20000"/>
              </a:spcBef>
              <a:buFont typeface="Arial" pitchFamily="34" charset="0"/>
              <a:buChar char=" "/>
            </a:pPr>
            <a:r>
              <a:rPr lang="en-US" sz="3200" smtClean="0"/>
              <a:t>               </a:t>
            </a:r>
            <a:br>
              <a:rPr lang="en-US" sz="3200" smtClean="0"/>
            </a:br>
            <a:r>
              <a:rPr lang="en-US" sz="3200" smtClean="0"/>
              <a:t>              </a:t>
            </a:r>
            <a:br>
              <a:rPr lang="en-US" sz="3200" smtClean="0"/>
            </a:br>
            <a:r>
              <a:rPr lang="en-US" sz="3200" smtClean="0"/>
              <a:t>             </a:t>
            </a:r>
            <a:br>
              <a:rPr lang="en-US" sz="3200" smtClean="0"/>
            </a:br>
            <a:r>
              <a:rPr lang="en-US" sz="3200" smtClean="0"/>
              <a:t>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42845490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lnSpc>
                <a:spcPct val="110000"/>
              </a:lnSpc>
              <a:spcBef>
                <a:spcPct val="20000"/>
              </a:spcBef>
              <a:buFont typeface="Arial" pitchFamily="34" charset="0"/>
              <a:buChar char="•"/>
            </a:pPr>
            <a:r>
              <a:rPr lang="en-US" sz="3200" smtClean="0">
                <a:latin typeface="Calibri"/>
              </a:rPr>
              <a:t>Pick a random BTS</a:t>
            </a:r>
          </a:p>
          <a:p>
            <a:pPr marL="800100" lvl="1" indent="-342900">
              <a:lnSpc>
                <a:spcPct val="110000"/>
              </a:lnSpc>
              <a:spcBef>
                <a:spcPct val="20000"/>
              </a:spcBef>
              <a:buFont typeface="Arial" pitchFamily="34" charset="0"/>
              <a:buChar char="•"/>
            </a:pPr>
            <a:r>
              <a:rPr lang="en-US" sz="3200" smtClean="0">
                <a:latin typeface="Calibri"/>
              </a:rPr>
              <a:t>For each call being handled by this BTS</a:t>
            </a:r>
          </a:p>
          <a:p>
            <a:pPr marL="1257300" lvl="2" indent="-342900">
              <a:spcBef>
                <a:spcPct val="20000"/>
              </a:spcBef>
              <a:buFont typeface="Arial" pitchFamily="34" charset="0"/>
              <a:buChar char=" "/>
            </a:pPr>
            <a:r>
              <a:rPr lang="en-US" sz="3200" smtClean="0"/>
              <a:t>               </a:t>
            </a:r>
            <a:br>
              <a:rPr lang="en-US" sz="3200" smtClean="0"/>
            </a:br>
            <a:r>
              <a:rPr lang="en-US" sz="3200" smtClean="0"/>
              <a:t>              </a:t>
            </a:r>
            <a:br>
              <a:rPr lang="en-US" sz="3200" smtClean="0"/>
            </a:br>
            <a:r>
              <a:rPr lang="en-US" sz="3200" smtClean="0"/>
              <a:t>             </a:t>
            </a:r>
            <a:br>
              <a:rPr lang="en-US" sz="3200" smtClean="0"/>
            </a:br>
            <a:r>
              <a:rPr lang="en-US" sz="3200" smtClean="0"/>
              <a:t>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1497076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lnSpc>
                <a:spcPct val="110000"/>
              </a:lnSpc>
              <a:spcBef>
                <a:spcPct val="20000"/>
              </a:spcBef>
              <a:buFont typeface="Arial" pitchFamily="34" charset="0"/>
              <a:buChar char="•"/>
            </a:pPr>
            <a:r>
              <a:rPr lang="en-US" sz="3200" smtClean="0">
                <a:latin typeface="Calibri"/>
              </a:rPr>
              <a:t>Pick a random BTS</a:t>
            </a:r>
          </a:p>
          <a:p>
            <a:pPr marL="800100" lvl="1" indent="-342900">
              <a:lnSpc>
                <a:spcPct val="110000"/>
              </a:lnSpc>
              <a:spcBef>
                <a:spcPct val="20000"/>
              </a:spcBef>
              <a:buFont typeface="Arial" pitchFamily="34" charset="0"/>
              <a:buChar char="•"/>
            </a:pPr>
            <a:r>
              <a:rPr lang="en-US" sz="3200" smtClean="0">
                <a:latin typeface="Calibri"/>
              </a:rPr>
              <a:t>For each call being handled by this BTS</a:t>
            </a:r>
          </a:p>
          <a:p>
            <a:pPr marL="1257300" lvl="2" indent="-342900">
              <a:lnSpc>
                <a:spcPct val="110000"/>
              </a:lnSpc>
              <a:spcBef>
                <a:spcPct val="20000"/>
              </a:spcBef>
              <a:buFont typeface="Arial" pitchFamily="34" charset="0"/>
              <a:buChar char="•"/>
            </a:pPr>
            <a:r>
              <a:rPr lang="en-US" sz="3200" smtClean="0">
                <a:latin typeface="Calibri"/>
              </a:rPr>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13610826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sp>
        <p:nvSpPr>
          <p:cNvPr id="5" name="TextBox 4" descr=" 11"/>
          <p:cNvSpPr txBox="1"/>
          <p:nvPr/>
        </p:nvSpPr>
        <p:spPr>
          <a:xfrm>
            <a:off x="533400" y="2738735"/>
            <a:ext cx="3444213" cy="523220"/>
          </a:xfrm>
          <a:prstGeom prst="rect">
            <a:avLst/>
          </a:prstGeom>
          <a:noFill/>
        </p:spPr>
        <p:txBody>
          <a:bodyPr wrap="none" rtlCol="0">
            <a:spAutoFit/>
          </a:bodyPr>
          <a:lstStyle/>
          <a:p>
            <a:r>
              <a:rPr lang="en-US" sz="2800" dirty="0"/>
              <a:t>Massive </a:t>
            </a:r>
            <a:r>
              <a:rPr lang="en-US" sz="2800" dirty="0" smtClean="0"/>
              <a:t>infrastructure</a:t>
            </a:r>
            <a:endParaRPr lang="en-US" sz="2800" dirty="0"/>
          </a:p>
        </p:txBody>
      </p:sp>
    </p:spTree>
    <p:extLst>
      <p:ext uri="{BB962C8B-B14F-4D97-AF65-F5344CB8AC3E}">
        <p14:creationId xmlns:p14="http://schemas.microsoft.com/office/powerpoint/2010/main" val="9986760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lnSpc>
                <a:spcPct val="110000"/>
              </a:lnSpc>
              <a:spcBef>
                <a:spcPct val="20000"/>
              </a:spcBef>
              <a:buFont typeface="Arial" pitchFamily="34" charset="0"/>
              <a:buChar char="•"/>
            </a:pPr>
            <a:r>
              <a:rPr lang="en-US" sz="3200" smtClean="0">
                <a:latin typeface="Calibri"/>
              </a:rPr>
              <a:t>Pick a random BTS</a:t>
            </a:r>
          </a:p>
          <a:p>
            <a:pPr marL="800100" lvl="1" indent="-342900">
              <a:lnSpc>
                <a:spcPct val="110000"/>
              </a:lnSpc>
              <a:spcBef>
                <a:spcPct val="20000"/>
              </a:spcBef>
              <a:buFont typeface="Arial" pitchFamily="34" charset="0"/>
              <a:buChar char="•"/>
            </a:pPr>
            <a:r>
              <a:rPr lang="en-US" sz="3200" smtClean="0">
                <a:latin typeface="Calibri"/>
              </a:rPr>
              <a:t>For each call being handled by this BTS</a:t>
            </a:r>
          </a:p>
          <a:p>
            <a:pPr marL="1257300" lvl="2" indent="-342900">
              <a:lnSpc>
                <a:spcPct val="110000"/>
              </a:lnSpc>
              <a:spcBef>
                <a:spcPct val="20000"/>
              </a:spcBef>
              <a:buFont typeface="Arial" pitchFamily="34" charset="0"/>
              <a:buChar char="•"/>
            </a:pPr>
            <a:r>
              <a:rPr lang="en-US" sz="3200" smtClean="0">
                <a:latin typeface="Calibri"/>
              </a:rPr>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5" name="Rounded Rectangular Callout 24" descr=" 31"/>
          <p:cNvSpPr/>
          <p:nvPr/>
        </p:nvSpPr>
        <p:spPr>
          <a:xfrm>
            <a:off x="3810000" y="12192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297355707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lnSpc>
                <a:spcPct val="110000"/>
              </a:lnSpc>
              <a:spcBef>
                <a:spcPct val="20000"/>
              </a:spcBef>
              <a:buFont typeface="Arial" pitchFamily="34" charset="0"/>
              <a:buChar char="•"/>
            </a:pPr>
            <a:r>
              <a:rPr lang="en-US" sz="3200" smtClean="0">
                <a:latin typeface="Calibri"/>
              </a:rPr>
              <a:t>Pick a random BTS</a:t>
            </a:r>
          </a:p>
          <a:p>
            <a:pPr marL="800100" lvl="1" indent="-342900">
              <a:lnSpc>
                <a:spcPct val="110000"/>
              </a:lnSpc>
              <a:spcBef>
                <a:spcPct val="20000"/>
              </a:spcBef>
              <a:buFont typeface="Arial" pitchFamily="34" charset="0"/>
              <a:buChar char="•"/>
            </a:pPr>
            <a:r>
              <a:rPr lang="en-US" sz="3200" smtClean="0">
                <a:latin typeface="Calibri"/>
              </a:rPr>
              <a:t>For each call being handled by this BTS</a:t>
            </a:r>
          </a:p>
          <a:p>
            <a:pPr marL="1257300" lvl="2" indent="-342900">
              <a:lnSpc>
                <a:spcPct val="110000"/>
              </a:lnSpc>
              <a:spcBef>
                <a:spcPct val="20000"/>
              </a:spcBef>
              <a:buFont typeface="Arial" pitchFamily="34" charset="0"/>
              <a:buChar char="•"/>
            </a:pPr>
            <a:r>
              <a:rPr lang="en-US" sz="3200" smtClean="0">
                <a:latin typeface="Calibri"/>
              </a:rPr>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6" name="Rounded Rectangular Callout 25" descr=" 32"/>
          <p:cNvSpPr/>
          <p:nvPr/>
        </p:nvSpPr>
        <p:spPr>
          <a:xfrm>
            <a:off x="4267200" y="2286000"/>
            <a:ext cx="1143000" cy="304800"/>
          </a:xfrm>
          <a:prstGeom prst="wedgeRoundRectCallout">
            <a:avLst>
              <a:gd name="adj1" fmla="val -72926"/>
              <a:gd name="adj2" fmla="val 1043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Nope</a:t>
            </a:r>
            <a:endParaRPr lang="en-US" dirty="0"/>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400840591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descr=" 23"/>
          <p:cNvCxnSpPr/>
          <p:nvPr/>
        </p:nvCxnSpPr>
        <p:spPr>
          <a:xfrm flipV="1">
            <a:off x="2880650" y="2777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lnSpc>
                <a:spcPct val="110000"/>
              </a:lnSpc>
              <a:spcBef>
                <a:spcPct val="20000"/>
              </a:spcBef>
              <a:buFont typeface="Arial" pitchFamily="34" charset="0"/>
              <a:buChar char="•"/>
            </a:pPr>
            <a:r>
              <a:rPr lang="en-US" sz="3200" smtClean="0">
                <a:latin typeface="Calibri"/>
              </a:rPr>
              <a:t>Pick a random BTS</a:t>
            </a:r>
          </a:p>
          <a:p>
            <a:pPr marL="800100" lvl="1" indent="-342900">
              <a:lnSpc>
                <a:spcPct val="110000"/>
              </a:lnSpc>
              <a:spcBef>
                <a:spcPct val="20000"/>
              </a:spcBef>
              <a:buFont typeface="Arial" pitchFamily="34" charset="0"/>
              <a:buChar char="•"/>
            </a:pPr>
            <a:r>
              <a:rPr lang="en-US" sz="3200" smtClean="0">
                <a:latin typeface="Calibri"/>
              </a:rPr>
              <a:t>For each call being handled by this BTS</a:t>
            </a:r>
          </a:p>
          <a:p>
            <a:pPr marL="1257300" lvl="2" indent="-342900">
              <a:lnSpc>
                <a:spcPct val="110000"/>
              </a:lnSpc>
              <a:spcBef>
                <a:spcPct val="20000"/>
              </a:spcBef>
              <a:buFont typeface="Arial" pitchFamily="34" charset="0"/>
              <a:buChar char="•"/>
            </a:pPr>
            <a:r>
              <a:rPr lang="en-US" sz="3200" smtClean="0">
                <a:latin typeface="Calibri"/>
              </a:rPr>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7" name="Rounded Rectangular Callout 26" descr=" 33"/>
          <p:cNvSpPr/>
          <p:nvPr/>
        </p:nvSpPr>
        <p:spPr>
          <a:xfrm>
            <a:off x="3352800" y="3733800"/>
            <a:ext cx="1143000" cy="304800"/>
          </a:xfrm>
          <a:prstGeom prst="wedgeRoundRectCallout">
            <a:avLst>
              <a:gd name="adj1" fmla="val -80368"/>
              <a:gd name="adj2" fmla="val -1607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Yup!</a:t>
            </a:r>
            <a:endParaRPr lang="en-US" dirty="0"/>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3002788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lnSpc>
                <a:spcPct val="110000"/>
              </a:lnSpc>
              <a:spcBef>
                <a:spcPct val="20000"/>
              </a:spcBef>
              <a:buFont typeface="Arial" pitchFamily="34" charset="0"/>
              <a:buChar char="•"/>
            </a:pPr>
            <a:r>
              <a:rPr lang="en-US" sz="3200" smtClean="0">
                <a:latin typeface="Calibri"/>
              </a:rPr>
              <a:t>Pick a random BTS</a:t>
            </a:r>
          </a:p>
          <a:p>
            <a:pPr marL="800100" lvl="1" indent="-342900">
              <a:lnSpc>
                <a:spcPct val="110000"/>
              </a:lnSpc>
              <a:spcBef>
                <a:spcPct val="20000"/>
              </a:spcBef>
              <a:buFont typeface="Arial" pitchFamily="34" charset="0"/>
              <a:buChar char="•"/>
            </a:pPr>
            <a:r>
              <a:rPr lang="en-US" sz="3200" smtClean="0">
                <a:latin typeface="Calibri"/>
              </a:rPr>
              <a:t>For each call being handled by this BTS</a:t>
            </a:r>
          </a:p>
          <a:p>
            <a:pPr marL="1257300" lvl="2" indent="-342900">
              <a:lnSpc>
                <a:spcPct val="110000"/>
              </a:lnSpc>
              <a:spcBef>
                <a:spcPct val="20000"/>
              </a:spcBef>
              <a:buFont typeface="Arial" pitchFamily="34" charset="0"/>
              <a:buChar char="•"/>
            </a:pPr>
            <a:r>
              <a:rPr lang="en-US" sz="3200" smtClean="0">
                <a:latin typeface="Calibri"/>
              </a:rPr>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7" name="Rounded Rectangular Callout 26" descr=" 33"/>
          <p:cNvSpPr/>
          <p:nvPr/>
        </p:nvSpPr>
        <p:spPr>
          <a:xfrm>
            <a:off x="3352800" y="3733800"/>
            <a:ext cx="1143000" cy="304800"/>
          </a:xfrm>
          <a:prstGeom prst="wedgeRoundRectCallout">
            <a:avLst>
              <a:gd name="adj1" fmla="val -80368"/>
              <a:gd name="adj2" fmla="val -1607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Yup!</a:t>
            </a:r>
            <a:endParaRPr lang="en-US" dirty="0"/>
          </a:p>
        </p:txBody>
      </p:sp>
      <p:cxnSp>
        <p:nvCxnSpPr>
          <p:cNvPr id="26" name="Straight Connector 25" descr=" 34"/>
          <p:cNvCxnSpPr/>
          <p:nvPr/>
        </p:nvCxnSpPr>
        <p:spPr>
          <a:xfrm flipV="1">
            <a:off x="2438400" y="3539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6236914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A Randomized Algorithm</a:t>
            </a:r>
            <a:endParaRPr lang="en-US" dirty="0"/>
          </a:p>
        </p:txBody>
      </p:sp>
      <p:pic>
        <p:nvPicPr>
          <p:cNvPr id="4" name="Picture 3" descr=" 4"/>
          <p:cNvPicPr>
            <a:picLocks noChangeAspect="1" noChangeArrowheads="1"/>
          </p:cNvPicPr>
          <p:nvPr/>
        </p:nvPicPr>
        <p:blipFill>
          <a:blip r:embed="rId2" cstate="print"/>
          <a:srcRect/>
          <a:stretch>
            <a:fillRect/>
          </a:stretch>
        </p:blipFill>
        <p:spPr bwMode="auto">
          <a:xfrm>
            <a:off x="1295400" y="2438400"/>
            <a:ext cx="304800" cy="513030"/>
          </a:xfrm>
          <a:prstGeom prst="rect">
            <a:avLst/>
          </a:prstGeom>
          <a:noFill/>
        </p:spPr>
      </p:pic>
      <p:pic>
        <p:nvPicPr>
          <p:cNvPr id="5" name="Picture 3" descr=" 5"/>
          <p:cNvPicPr>
            <a:picLocks noChangeAspect="1" noChangeArrowheads="1"/>
          </p:cNvPicPr>
          <p:nvPr/>
        </p:nvPicPr>
        <p:blipFill>
          <a:blip r:embed="rId2" cstate="print"/>
          <a:srcRect/>
          <a:stretch>
            <a:fillRect/>
          </a:stretch>
        </p:blipFill>
        <p:spPr bwMode="auto">
          <a:xfrm>
            <a:off x="2209800" y="4038600"/>
            <a:ext cx="304800" cy="513030"/>
          </a:xfrm>
          <a:prstGeom prst="rect">
            <a:avLst/>
          </a:prstGeom>
          <a:noFill/>
        </p:spPr>
      </p:pic>
      <p:pic>
        <p:nvPicPr>
          <p:cNvPr id="6" name="Picture 3" descr=" 6"/>
          <p:cNvPicPr>
            <a:picLocks noGrp="1" noChangeAspect="1" noChangeArrowheads="1"/>
          </p:cNvPicPr>
          <p:nvPr>
            <p:ph idx="1"/>
          </p:nvPr>
        </p:nvPicPr>
        <p:blipFill>
          <a:blip r:embed="rId2" cstate="print"/>
          <a:srcRect/>
          <a:stretch>
            <a:fillRect/>
          </a:stretch>
        </p:blipFill>
        <p:spPr bwMode="auto">
          <a:xfrm>
            <a:off x="3124200" y="2362200"/>
            <a:ext cx="304800" cy="513030"/>
          </a:xfrm>
          <a:prstGeom prst="rect">
            <a:avLst/>
          </a:prstGeom>
          <a:noFill/>
        </p:spPr>
      </p:pic>
      <p:pic>
        <p:nvPicPr>
          <p:cNvPr id="7" name="Picture 2" descr=" 7"/>
          <p:cNvPicPr>
            <a:picLocks noChangeAspect="1" noChangeArrowheads="1"/>
          </p:cNvPicPr>
          <p:nvPr/>
        </p:nvPicPr>
        <p:blipFill>
          <a:blip r:embed="rId3" cstate="print"/>
          <a:srcRect/>
          <a:stretch>
            <a:fillRect/>
          </a:stretch>
        </p:blipFill>
        <p:spPr bwMode="auto">
          <a:xfrm flipH="1">
            <a:off x="457200" y="2514600"/>
            <a:ext cx="381000" cy="381000"/>
          </a:xfrm>
          <a:prstGeom prst="rect">
            <a:avLst/>
          </a:prstGeom>
          <a:noFill/>
        </p:spPr>
      </p:pic>
      <p:sp>
        <p:nvSpPr>
          <p:cNvPr id="8" name="Oval 7" descr=" 8"/>
          <p:cNvSpPr/>
          <p:nvPr/>
        </p:nvSpPr>
        <p:spPr>
          <a:xfrm>
            <a:off x="228600" y="1447800"/>
            <a:ext cx="2438400" cy="2438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descr=" 9"/>
          <p:cNvSpPr/>
          <p:nvPr/>
        </p:nvSpPr>
        <p:spPr>
          <a:xfrm>
            <a:off x="2057400" y="1447800"/>
            <a:ext cx="2438400" cy="24384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descr=" 10"/>
          <p:cNvSpPr/>
          <p:nvPr/>
        </p:nvSpPr>
        <p:spPr>
          <a:xfrm>
            <a:off x="1219200" y="3048000"/>
            <a:ext cx="2438400" cy="2438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 11"/>
          <p:cNvPicPr>
            <a:picLocks noChangeAspect="1" noChangeArrowheads="1"/>
          </p:cNvPicPr>
          <p:nvPr/>
        </p:nvPicPr>
        <p:blipFill>
          <a:blip r:embed="rId3" cstate="print"/>
          <a:srcRect/>
          <a:stretch>
            <a:fillRect/>
          </a:stretch>
        </p:blipFill>
        <p:spPr bwMode="auto">
          <a:xfrm flipH="1">
            <a:off x="1641675" y="3318075"/>
            <a:ext cx="381000" cy="381000"/>
          </a:xfrm>
          <a:prstGeom prst="rect">
            <a:avLst/>
          </a:prstGeom>
          <a:noFill/>
        </p:spPr>
      </p:pic>
      <p:pic>
        <p:nvPicPr>
          <p:cNvPr id="12" name="Picture 2" descr=" 12"/>
          <p:cNvPicPr>
            <a:picLocks noChangeAspect="1" noChangeArrowheads="1"/>
          </p:cNvPicPr>
          <p:nvPr/>
        </p:nvPicPr>
        <p:blipFill>
          <a:blip r:embed="rId3" cstate="print"/>
          <a:srcRect/>
          <a:stretch>
            <a:fillRect/>
          </a:stretch>
        </p:blipFill>
        <p:spPr bwMode="auto">
          <a:xfrm flipH="1">
            <a:off x="1371600" y="1828800"/>
            <a:ext cx="381000" cy="381000"/>
          </a:xfrm>
          <a:prstGeom prst="rect">
            <a:avLst/>
          </a:prstGeom>
          <a:noFill/>
        </p:spPr>
      </p:pic>
      <p:pic>
        <p:nvPicPr>
          <p:cNvPr id="13" name="Picture 2" descr=" 13"/>
          <p:cNvPicPr>
            <a:picLocks noChangeAspect="1" noChangeArrowheads="1"/>
          </p:cNvPicPr>
          <p:nvPr/>
        </p:nvPicPr>
        <p:blipFill>
          <a:blip r:embed="rId3" cstate="print"/>
          <a:srcRect/>
          <a:stretch>
            <a:fillRect/>
          </a:stretch>
        </p:blipFill>
        <p:spPr bwMode="auto">
          <a:xfrm flipH="1">
            <a:off x="3200400" y="1676400"/>
            <a:ext cx="381000" cy="381000"/>
          </a:xfrm>
          <a:prstGeom prst="rect">
            <a:avLst/>
          </a:prstGeom>
          <a:noFill/>
        </p:spPr>
      </p:pic>
      <p:pic>
        <p:nvPicPr>
          <p:cNvPr id="14" name="Picture 2" descr=" 14"/>
          <p:cNvPicPr>
            <a:picLocks noChangeAspect="1" noChangeArrowheads="1"/>
          </p:cNvPicPr>
          <p:nvPr/>
        </p:nvPicPr>
        <p:blipFill>
          <a:blip r:embed="rId3" cstate="print"/>
          <a:srcRect/>
          <a:stretch>
            <a:fillRect/>
          </a:stretch>
        </p:blipFill>
        <p:spPr bwMode="auto">
          <a:xfrm flipH="1">
            <a:off x="2613950" y="3241875"/>
            <a:ext cx="381000" cy="381000"/>
          </a:xfrm>
          <a:prstGeom prst="rect">
            <a:avLst/>
          </a:prstGeom>
          <a:noFill/>
        </p:spPr>
      </p:pic>
      <p:pic>
        <p:nvPicPr>
          <p:cNvPr id="15" name="Picture 2" descr=" 15"/>
          <p:cNvPicPr>
            <a:picLocks noChangeAspect="1" noChangeArrowheads="1"/>
          </p:cNvPicPr>
          <p:nvPr/>
        </p:nvPicPr>
        <p:blipFill>
          <a:blip r:embed="rId3" cstate="print"/>
          <a:srcRect/>
          <a:stretch>
            <a:fillRect/>
          </a:stretch>
        </p:blipFill>
        <p:spPr bwMode="auto">
          <a:xfrm flipH="1">
            <a:off x="3733800" y="2819400"/>
            <a:ext cx="381000" cy="381000"/>
          </a:xfrm>
          <a:prstGeom prst="rect">
            <a:avLst/>
          </a:prstGeom>
          <a:noFill/>
        </p:spPr>
      </p:pic>
      <p:pic>
        <p:nvPicPr>
          <p:cNvPr id="16" name="Picture 2" descr=" 16"/>
          <p:cNvPicPr>
            <a:picLocks noChangeAspect="1" noChangeArrowheads="1"/>
          </p:cNvPicPr>
          <p:nvPr/>
        </p:nvPicPr>
        <p:blipFill>
          <a:blip r:embed="rId3" cstate="print"/>
          <a:srcRect/>
          <a:stretch>
            <a:fillRect/>
          </a:stretch>
        </p:blipFill>
        <p:spPr bwMode="auto">
          <a:xfrm flipH="1">
            <a:off x="1524000" y="4343400"/>
            <a:ext cx="381000" cy="381000"/>
          </a:xfrm>
          <a:prstGeom prst="rect">
            <a:avLst/>
          </a:prstGeom>
          <a:noFill/>
        </p:spPr>
      </p:pic>
      <p:cxnSp>
        <p:nvCxnSpPr>
          <p:cNvPr id="18" name="Straight Connector 17" descr=" 18"/>
          <p:cNvCxnSpPr>
            <a:stCxn id="7" idx="1"/>
            <a:endCxn id="4" idx="1"/>
          </p:cNvCxnSpPr>
          <p:nvPr/>
        </p:nvCxnSpPr>
        <p:spPr>
          <a:xfrm flipV="1">
            <a:off x="838200" y="2694915"/>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descr=" 19"/>
          <p:cNvCxnSpPr/>
          <p:nvPr/>
        </p:nvCxnSpPr>
        <p:spPr>
          <a:xfrm flipV="1">
            <a:off x="1524000" y="2057400"/>
            <a:ext cx="76200" cy="31498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descr=" 20"/>
          <p:cNvCxnSpPr>
            <a:stCxn id="11" idx="0"/>
          </p:cNvCxnSpPr>
          <p:nvPr/>
        </p:nvCxnSpPr>
        <p:spPr>
          <a:xfrm flipH="1" flipV="1">
            <a:off x="1447800" y="2847316"/>
            <a:ext cx="384375" cy="47075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descr=" 21"/>
          <p:cNvCxnSpPr/>
          <p:nvPr/>
        </p:nvCxnSpPr>
        <p:spPr>
          <a:xfrm flipH="1">
            <a:off x="3276600" y="1905000"/>
            <a:ext cx="152400" cy="45720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descr=" 22"/>
          <p:cNvCxnSpPr>
            <a:endCxn id="15" idx="0"/>
          </p:cNvCxnSpPr>
          <p:nvPr/>
        </p:nvCxnSpPr>
        <p:spPr>
          <a:xfrm>
            <a:off x="3352800" y="2600986"/>
            <a:ext cx="571500" cy="218414"/>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descr=" 24"/>
          <p:cNvCxnSpPr/>
          <p:nvPr/>
        </p:nvCxnSpPr>
        <p:spPr>
          <a:xfrm flipV="1">
            <a:off x="1828800" y="4419600"/>
            <a:ext cx="457200" cy="1018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30" name="Content Placeholder 2" descr=" 30"/>
          <p:cNvSpPr txBox="1">
            <a:spLocks/>
          </p:cNvSpPr>
          <p:nvPr/>
        </p:nvSpPr>
        <p:spPr>
          <a:xfrm>
            <a:off x="4800600" y="1600200"/>
            <a:ext cx="3886200" cy="4525963"/>
          </a:xfrm>
          <a:prstGeom prst="rect">
            <a:avLst/>
          </a:prstGeom>
        </p:spPr>
        <p:txBody>
          <a:bodyPr vert="horz" lIns="91440" tIns="45720" rIns="91440" bIns="45720" rtlCol="0">
            <a:normAutofit fontScale="92500" lnSpcReduction="10000"/>
          </a:bodyPr>
          <a:lstStyle/>
          <a:p>
            <a:pPr marL="342900" indent="-342900">
              <a:lnSpc>
                <a:spcPct val="110000"/>
              </a:lnSpc>
              <a:spcBef>
                <a:spcPct val="20000"/>
              </a:spcBef>
              <a:buFont typeface="Arial" pitchFamily="34" charset="0"/>
              <a:buChar char="•"/>
              <a:defRPr/>
            </a:pPr>
            <a:r>
              <a:rPr lang="en-US" sz="3200" smtClean="0">
                <a:latin typeface="Calibri"/>
              </a:rPr>
              <a:t>While there are BTSs in high-power mode</a:t>
            </a:r>
          </a:p>
          <a:p>
            <a:pPr marL="800100" lvl="1" indent="-342900">
              <a:lnSpc>
                <a:spcPct val="110000"/>
              </a:lnSpc>
              <a:spcBef>
                <a:spcPct val="20000"/>
              </a:spcBef>
              <a:buFont typeface="Arial" pitchFamily="34" charset="0"/>
              <a:buChar char="•"/>
            </a:pPr>
            <a:r>
              <a:rPr lang="en-US" sz="3200" smtClean="0">
                <a:latin typeface="Calibri"/>
              </a:rPr>
              <a:t>Pick a random BTS</a:t>
            </a:r>
          </a:p>
          <a:p>
            <a:pPr marL="800100" lvl="1" indent="-342900">
              <a:lnSpc>
                <a:spcPct val="110000"/>
              </a:lnSpc>
              <a:spcBef>
                <a:spcPct val="20000"/>
              </a:spcBef>
              <a:buFont typeface="Arial" pitchFamily="34" charset="0"/>
              <a:buChar char="•"/>
            </a:pPr>
            <a:r>
              <a:rPr lang="en-US" sz="3200" smtClean="0">
                <a:latin typeface="Calibri"/>
              </a:rPr>
              <a:t>For each call being handled by this BTS</a:t>
            </a:r>
          </a:p>
          <a:p>
            <a:pPr marL="1257300" lvl="2" indent="-342900">
              <a:lnSpc>
                <a:spcPct val="110000"/>
              </a:lnSpc>
              <a:spcBef>
                <a:spcPct val="20000"/>
              </a:spcBef>
              <a:buFont typeface="Arial" pitchFamily="34" charset="0"/>
              <a:buChar char="•"/>
            </a:pPr>
            <a:r>
              <a:rPr lang="en-US" sz="3200" smtClean="0">
                <a:latin typeface="Calibri"/>
              </a:rPr>
              <a:t>Hand-over to a candidate BTS in low-power mode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cxnSp>
        <p:nvCxnSpPr>
          <p:cNvPr id="26" name="Straight Connector 25" descr=" 34"/>
          <p:cNvCxnSpPr/>
          <p:nvPr/>
        </p:nvCxnSpPr>
        <p:spPr>
          <a:xfrm flipV="1">
            <a:off x="2438400" y="3539925"/>
            <a:ext cx="395950" cy="498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8" name="Rounded Rectangular Callout 27" descr=" 35"/>
          <p:cNvSpPr/>
          <p:nvPr/>
        </p:nvSpPr>
        <p:spPr>
          <a:xfrm>
            <a:off x="3429000" y="4572000"/>
            <a:ext cx="1524000" cy="381000"/>
          </a:xfrm>
          <a:prstGeom prst="wedgeRoundRectCallout">
            <a:avLst>
              <a:gd name="adj1" fmla="val -108042"/>
              <a:gd name="adj2" fmla="val -1133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29" name="Rounded Rectangular Callout 28" descr=" 36"/>
          <p:cNvSpPr/>
          <p:nvPr/>
        </p:nvSpPr>
        <p:spPr>
          <a:xfrm>
            <a:off x="3733800" y="3581400"/>
            <a:ext cx="1524000" cy="381000"/>
          </a:xfrm>
          <a:prstGeom prst="wedgeRoundRectCallout">
            <a:avLst>
              <a:gd name="adj1" fmla="val -78042"/>
              <a:gd name="adj2" fmla="val -23052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saving</a:t>
            </a:r>
            <a:endParaRPr lang="en-US" dirty="0"/>
          </a:p>
        </p:txBody>
      </p:sp>
      <p:sp>
        <p:nvSpPr>
          <p:cNvPr id="3" name="Slide Number Placeholder 2" descr=" 3"/>
          <p:cNvSpPr>
            <a:spLocks noGrp="1"/>
          </p:cNvSpPr>
          <p:nvPr>
            <p:ph type="sldNum" sz="quarter" idx="12"/>
          </p:nvPr>
        </p:nvSpPr>
        <p:spPr/>
        <p:txBody>
          <a:bodyPr/>
          <a:lstStyle/>
          <a:p>
            <a:r>
              <a:rPr lang="en-US" smtClean="0"/>
              <a:t>42</a:t>
            </a:r>
            <a:endParaRPr lang="en-US"/>
          </a:p>
        </p:txBody>
      </p:sp>
    </p:spTree>
    <p:extLst>
      <p:ext uri="{BB962C8B-B14F-4D97-AF65-F5344CB8AC3E}">
        <p14:creationId xmlns:p14="http://schemas.microsoft.com/office/powerpoint/2010/main" val="239718121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Heuristic Algorithm</a:t>
            </a:r>
            <a:endParaRPr lang="en-US" dirty="0"/>
          </a:p>
        </p:txBody>
      </p:sp>
      <p:pic>
        <p:nvPicPr>
          <p:cNvPr id="3074" name="Picture 2" descr="E:\Users\Saqib Ilyas\Documents\GitHub\waridtran\figures\ilyas6.e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599" y="1600200"/>
            <a:ext cx="7315201" cy="43561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r>
              <a:rPr lang="en-US" smtClean="0"/>
              <a:t>43</a:t>
            </a:r>
            <a:endParaRPr lang="en-US"/>
          </a:p>
        </p:txBody>
      </p:sp>
    </p:spTree>
    <p:extLst>
      <p:ext uri="{BB962C8B-B14F-4D97-AF65-F5344CB8AC3E}">
        <p14:creationId xmlns:p14="http://schemas.microsoft.com/office/powerpoint/2010/main" val="307889297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II - Summary</a:t>
            </a:r>
            <a:endParaRPr lang="en-US" dirty="0"/>
          </a:p>
        </p:txBody>
      </p:sp>
      <p:sp>
        <p:nvSpPr>
          <p:cNvPr id="3" name="Content Placeholder 2"/>
          <p:cNvSpPr>
            <a:spLocks noGrp="1"/>
          </p:cNvSpPr>
          <p:nvPr>
            <p:ph idx="1"/>
          </p:nvPr>
        </p:nvSpPr>
        <p:spPr/>
        <p:txBody>
          <a:bodyPr/>
          <a:lstStyle/>
          <a:p>
            <a:r>
              <a:rPr lang="en-US" dirty="0" smtClean="0"/>
              <a:t>Traffic has limited geo-flexibility compared to data centers</a:t>
            </a:r>
          </a:p>
          <a:p>
            <a:r>
              <a:rPr lang="en-US" dirty="0" smtClean="0"/>
              <a:t>No geo-diversity in electricity prices</a:t>
            </a:r>
          </a:p>
          <a:p>
            <a:r>
              <a:rPr lang="en-US" dirty="0" smtClean="0"/>
              <a:t>Activation of power savings feature in hardware helps</a:t>
            </a:r>
          </a:p>
          <a:p>
            <a:r>
              <a:rPr lang="en-US" dirty="0" smtClean="0"/>
              <a:t>RED-BL achieves greater savings even for relatively conservative settings</a:t>
            </a:r>
            <a:endParaRPr lang="en-US" dirty="0"/>
          </a:p>
        </p:txBody>
      </p:sp>
      <p:sp>
        <p:nvSpPr>
          <p:cNvPr id="4" name="Slide Number Placeholder 3"/>
          <p:cNvSpPr>
            <a:spLocks noGrp="1"/>
          </p:cNvSpPr>
          <p:nvPr>
            <p:ph type="sldNum" sz="quarter" idx="12"/>
          </p:nvPr>
        </p:nvSpPr>
        <p:spPr/>
        <p:txBody>
          <a:bodyPr/>
          <a:lstStyle/>
          <a:p>
            <a:r>
              <a:rPr lang="en-US" smtClean="0"/>
              <a:t>44</a:t>
            </a:r>
            <a:endParaRPr lang="en-US"/>
          </a:p>
        </p:txBody>
      </p:sp>
    </p:spTree>
    <p:extLst>
      <p:ext uri="{BB962C8B-B14F-4D97-AF65-F5344CB8AC3E}">
        <p14:creationId xmlns:p14="http://schemas.microsoft.com/office/powerpoint/2010/main" val="137795572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dirty="0" smtClean="0"/>
              <a:t>Data centers (e.g., Facebook and Google)</a:t>
            </a:r>
          </a:p>
          <a:p>
            <a:pPr lvl="1"/>
            <a:r>
              <a:rPr lang="en-US" dirty="0" smtClean="0"/>
              <a:t>Cellular networks (e.g., Sprint and Verizon)</a:t>
            </a:r>
          </a:p>
          <a:p>
            <a:r>
              <a:rPr lang="en-US" b="1" dirty="0" smtClean="0">
                <a:solidFill>
                  <a:srgbClr val="FF0000"/>
                </a:solidFill>
              </a:rPr>
              <a:t>Conclusions and future work</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r>
              <a:rPr lang="en-US" smtClean="0"/>
              <a:t>45</a:t>
            </a:r>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Opportunities for electricity cost savings using:</a:t>
            </a:r>
          </a:p>
          <a:p>
            <a:pPr lvl="1"/>
            <a:r>
              <a:rPr lang="en-US" dirty="0" smtClean="0"/>
              <a:t>Workload relocation</a:t>
            </a:r>
          </a:p>
          <a:p>
            <a:pPr lvl="1"/>
            <a:r>
              <a:rPr lang="en-US" dirty="0" smtClean="0"/>
              <a:t>Resource pruning</a:t>
            </a:r>
          </a:p>
          <a:p>
            <a:r>
              <a:rPr lang="en-US" dirty="0" smtClean="0"/>
              <a:t>WR and RP are applicable to:</a:t>
            </a:r>
          </a:p>
          <a:p>
            <a:pPr lvl="1"/>
            <a:r>
              <a:rPr lang="en-US" dirty="0" smtClean="0"/>
              <a:t>Data centers </a:t>
            </a:r>
          </a:p>
          <a:p>
            <a:pPr lvl="1"/>
            <a:r>
              <a:rPr lang="en-US" dirty="0" smtClean="0"/>
              <a:t>Cellular networks</a:t>
            </a:r>
          </a:p>
          <a:p>
            <a:pPr lvl="1"/>
            <a:r>
              <a:rPr lang="en-US" dirty="0" smtClean="0"/>
              <a:t>Others (need to explore)</a:t>
            </a:r>
          </a:p>
        </p:txBody>
      </p:sp>
      <p:sp>
        <p:nvSpPr>
          <p:cNvPr id="4" name="Slide Number Placeholder 3"/>
          <p:cNvSpPr>
            <a:spLocks noGrp="1"/>
          </p:cNvSpPr>
          <p:nvPr>
            <p:ph type="sldNum" sz="quarter" idx="12"/>
          </p:nvPr>
        </p:nvSpPr>
        <p:spPr/>
        <p:txBody>
          <a:bodyPr/>
          <a:lstStyle/>
          <a:p>
            <a:r>
              <a:rPr lang="en-US" smtClean="0"/>
              <a:t>46</a:t>
            </a:r>
            <a:endParaRPr lang="en-US"/>
          </a:p>
        </p:txBody>
      </p:sp>
    </p:spTree>
    <p:extLst>
      <p:ext uri="{BB962C8B-B14F-4D97-AF65-F5344CB8AC3E}">
        <p14:creationId xmlns:p14="http://schemas.microsoft.com/office/powerpoint/2010/main" val="273427032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normAutofit/>
          </a:bodyPr>
          <a:lstStyle/>
          <a:p>
            <a:r>
              <a:rPr lang="en-US" dirty="0" smtClean="0"/>
              <a:t>Modeled </a:t>
            </a:r>
            <a:r>
              <a:rPr lang="en-US" dirty="0"/>
              <a:t>electricity cost minimization as an optimal state trajectory </a:t>
            </a:r>
            <a:r>
              <a:rPr lang="en-US" dirty="0" smtClean="0"/>
              <a:t>problem</a:t>
            </a:r>
          </a:p>
          <a:p>
            <a:r>
              <a:rPr lang="en-US" dirty="0" smtClean="0"/>
              <a:t>Showed the problem to be NP-Hard in the two case studies</a:t>
            </a:r>
          </a:p>
          <a:p>
            <a:r>
              <a:rPr lang="en-US" dirty="0" smtClean="0"/>
              <a:t>Studied the sensitivity of the problem to various parameters</a:t>
            </a:r>
            <a:endParaRPr lang="en-US" dirty="0"/>
          </a:p>
        </p:txBody>
      </p:sp>
      <p:sp>
        <p:nvSpPr>
          <p:cNvPr id="4" name="Slide Number Placeholder 3"/>
          <p:cNvSpPr>
            <a:spLocks noGrp="1"/>
          </p:cNvSpPr>
          <p:nvPr>
            <p:ph type="sldNum" sz="quarter" idx="12"/>
          </p:nvPr>
        </p:nvSpPr>
        <p:spPr/>
        <p:txBody>
          <a:bodyPr/>
          <a:lstStyle/>
          <a:p>
            <a:r>
              <a:rPr lang="en-US" smtClean="0"/>
              <a:t>47</a:t>
            </a:r>
            <a:endParaRPr lang="en-US"/>
          </a:p>
        </p:txBody>
      </p:sp>
    </p:spTree>
    <p:extLst>
      <p:ext uri="{BB962C8B-B14F-4D97-AF65-F5344CB8AC3E}">
        <p14:creationId xmlns:p14="http://schemas.microsoft.com/office/powerpoint/2010/main" val="4257835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sp>
        <p:nvSpPr>
          <p:cNvPr id="5" name="TextBox 4" descr=" 11"/>
          <p:cNvSpPr txBox="1"/>
          <p:nvPr/>
        </p:nvSpPr>
        <p:spPr>
          <a:xfrm>
            <a:off x="533400" y="2738735"/>
            <a:ext cx="3444213" cy="523220"/>
          </a:xfrm>
          <a:prstGeom prst="rect">
            <a:avLst/>
          </a:prstGeom>
          <a:noFill/>
        </p:spPr>
        <p:txBody>
          <a:bodyPr wrap="none" rtlCol="0">
            <a:spAutoFit/>
          </a:bodyPr>
          <a:lstStyle/>
          <a:p>
            <a:r>
              <a:rPr lang="en-US" sz="2800" dirty="0"/>
              <a:t>Massive </a:t>
            </a:r>
            <a:r>
              <a:rPr lang="en-US" sz="2800" dirty="0" smtClean="0"/>
              <a:t>infrastructure</a:t>
            </a:r>
            <a:endParaRPr lang="en-US" sz="2800" dirty="0"/>
          </a:p>
        </p:txBody>
      </p:sp>
      <p:sp>
        <p:nvSpPr>
          <p:cNvPr id="7" name="TextBox 6" descr=" 23"/>
          <p:cNvSpPr txBox="1"/>
          <p:nvPr/>
        </p:nvSpPr>
        <p:spPr>
          <a:xfrm>
            <a:off x="5090187" y="2753380"/>
            <a:ext cx="3193246" cy="523220"/>
          </a:xfrm>
          <a:prstGeom prst="rect">
            <a:avLst/>
          </a:prstGeom>
          <a:noFill/>
        </p:spPr>
        <p:txBody>
          <a:bodyPr wrap="none" rtlCol="0">
            <a:spAutoFit/>
          </a:bodyPr>
          <a:lstStyle/>
          <a:p>
            <a:r>
              <a:rPr lang="en-US" sz="2800" dirty="0"/>
              <a:t>Massive </a:t>
            </a:r>
            <a:r>
              <a:rPr lang="en-US" sz="2800" dirty="0" smtClean="0"/>
              <a:t>power draw</a:t>
            </a:r>
            <a:endParaRPr lang="en-US" sz="2800" dirty="0"/>
          </a:p>
        </p:txBody>
      </p:sp>
      <p:sp>
        <p:nvSpPr>
          <p:cNvPr id="6" name="Right Arrow 5" descr=" 19"/>
          <p:cNvSpPr/>
          <p:nvPr/>
        </p:nvSpPr>
        <p:spPr>
          <a:xfrm>
            <a:off x="4343400" y="2819400"/>
            <a:ext cx="436857" cy="3901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48966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Data centers and cellular networks:</a:t>
            </a:r>
            <a:endParaRPr lang="en-US" dirty="0"/>
          </a:p>
          <a:p>
            <a:pPr lvl="1"/>
            <a:r>
              <a:rPr lang="en-US" dirty="0" smtClean="0"/>
              <a:t>Sets </a:t>
            </a:r>
            <a:r>
              <a:rPr lang="en-US" dirty="0"/>
              <a:t>of geo-diverse resources</a:t>
            </a:r>
          </a:p>
          <a:p>
            <a:r>
              <a:rPr lang="en-US" dirty="0"/>
              <a:t>Contrasts:</a:t>
            </a:r>
          </a:p>
          <a:p>
            <a:pPr lvl="1"/>
            <a:r>
              <a:rPr lang="en-US" dirty="0"/>
              <a:t>Availability of geo-diversity in electricity prices</a:t>
            </a:r>
          </a:p>
          <a:p>
            <a:pPr lvl="1"/>
            <a:r>
              <a:rPr lang="en-US" dirty="0"/>
              <a:t>Geo-flexibility in traffic</a:t>
            </a:r>
          </a:p>
          <a:p>
            <a:pPr lvl="1"/>
            <a:r>
              <a:rPr lang="en-US" dirty="0"/>
              <a:t>Magnitude of transition </a:t>
            </a:r>
            <a:r>
              <a:rPr lang="en-US" dirty="0" smtClean="0"/>
              <a:t>costs</a:t>
            </a:r>
            <a:endParaRPr lang="en-US" dirty="0"/>
          </a:p>
        </p:txBody>
      </p:sp>
      <p:sp>
        <p:nvSpPr>
          <p:cNvPr id="4" name="Slide Number Placeholder 3"/>
          <p:cNvSpPr>
            <a:spLocks noGrp="1"/>
          </p:cNvSpPr>
          <p:nvPr>
            <p:ph type="sldNum" sz="quarter" idx="12"/>
          </p:nvPr>
        </p:nvSpPr>
        <p:spPr/>
        <p:txBody>
          <a:bodyPr/>
          <a:lstStyle/>
          <a:p>
            <a:r>
              <a:rPr lang="en-US" smtClean="0"/>
              <a:t>48</a:t>
            </a:r>
            <a:endParaRPr lang="en-US"/>
          </a:p>
        </p:txBody>
      </p:sp>
    </p:spTree>
    <p:extLst>
      <p:ext uri="{BB962C8B-B14F-4D97-AF65-F5344CB8AC3E}">
        <p14:creationId xmlns:p14="http://schemas.microsoft.com/office/powerpoint/2010/main" val="100337166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Factor in other forms of transition costs:</a:t>
            </a:r>
          </a:p>
          <a:p>
            <a:pPr lvl="1"/>
            <a:r>
              <a:rPr lang="en-US" dirty="0" smtClean="0"/>
              <a:t>Cost of change in latency</a:t>
            </a:r>
          </a:p>
          <a:p>
            <a:pPr lvl="1"/>
            <a:r>
              <a:rPr lang="en-US" dirty="0" smtClean="0"/>
              <a:t>Cost of replication</a:t>
            </a:r>
          </a:p>
          <a:p>
            <a:pPr lvl="1"/>
            <a:r>
              <a:rPr lang="en-US" dirty="0" smtClean="0"/>
              <a:t>Cost of increase in call blocking probability</a:t>
            </a:r>
          </a:p>
          <a:p>
            <a:r>
              <a:rPr lang="en-US" dirty="0" smtClean="0"/>
              <a:t>Implementation on software BTS</a:t>
            </a:r>
          </a:p>
          <a:p>
            <a:r>
              <a:rPr lang="en-US" dirty="0" smtClean="0"/>
              <a:t>Incorporation into an OA&amp;M framework</a:t>
            </a:r>
          </a:p>
          <a:p>
            <a:r>
              <a:rPr lang="en-US" dirty="0" smtClean="0"/>
              <a:t>Adaptation to recent generations of cellular networks </a:t>
            </a:r>
          </a:p>
          <a:p>
            <a:r>
              <a:rPr lang="en-US" dirty="0"/>
              <a:t>Consider expensive diesel-generated power in cellular </a:t>
            </a:r>
            <a:r>
              <a:rPr lang="en-US" dirty="0" smtClean="0"/>
              <a:t>BTSs</a:t>
            </a:r>
            <a:endParaRPr lang="en-US" dirty="0"/>
          </a:p>
        </p:txBody>
      </p:sp>
      <p:sp>
        <p:nvSpPr>
          <p:cNvPr id="4" name="Slide Number Placeholder 3"/>
          <p:cNvSpPr>
            <a:spLocks noGrp="1"/>
          </p:cNvSpPr>
          <p:nvPr>
            <p:ph type="sldNum" sz="quarter" idx="12"/>
          </p:nvPr>
        </p:nvSpPr>
        <p:spPr/>
        <p:txBody>
          <a:bodyPr/>
          <a:lstStyle/>
          <a:p>
            <a:r>
              <a:rPr lang="en-US" smtClean="0"/>
              <a:t>49</a:t>
            </a:r>
            <a:endParaRPr lang="en-US"/>
          </a:p>
        </p:txBody>
      </p:sp>
    </p:spTree>
    <p:extLst>
      <p:ext uri="{BB962C8B-B14F-4D97-AF65-F5344CB8AC3E}">
        <p14:creationId xmlns:p14="http://schemas.microsoft.com/office/powerpoint/2010/main" val="185104534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Answers</a:t>
            </a:r>
            <a:endParaRPr lang="en-US" dirty="0"/>
          </a:p>
        </p:txBody>
      </p:sp>
      <p:sp>
        <p:nvSpPr>
          <p:cNvPr id="3" name="Content Placeholder 2"/>
          <p:cNvSpPr>
            <a:spLocks noGrp="1"/>
          </p:cNvSpPr>
          <p:nvPr>
            <p:ph idx="1"/>
          </p:nvPr>
        </p:nvSpPr>
        <p:spPr/>
        <p:txBody>
          <a:bodyPr>
            <a:noAutofit/>
          </a:bodyPr>
          <a:lstStyle/>
          <a:p>
            <a:pPr marL="0" indent="0" algn="ctr">
              <a:buNone/>
            </a:pPr>
            <a:r>
              <a:rPr lang="en-US" sz="5400" dirty="0" smtClean="0"/>
              <a:t>If you can read </a:t>
            </a:r>
            <a:r>
              <a:rPr lang="en-US" sz="5400" dirty="0" smtClean="0">
                <a:solidFill>
                  <a:srgbClr val="00B050"/>
                </a:solidFill>
              </a:rPr>
              <a:t>this</a:t>
            </a:r>
          </a:p>
          <a:p>
            <a:pPr marL="0" indent="0">
              <a:buNone/>
            </a:pPr>
            <a:endParaRPr lang="en-US" sz="5400" dirty="0"/>
          </a:p>
          <a:p>
            <a:pPr marL="0" indent="0">
              <a:buNone/>
            </a:pPr>
            <a:endParaRPr lang="en-US" sz="5400" dirty="0" smtClean="0"/>
          </a:p>
          <a:p>
            <a:pPr marL="0" indent="0" algn="ctr">
              <a:buNone/>
            </a:pPr>
            <a:r>
              <a:rPr lang="en-US" sz="5400" dirty="0" smtClean="0">
                <a:solidFill>
                  <a:schemeClr val="tx2">
                    <a:lumMod val="75000"/>
                  </a:schemeClr>
                </a:solidFill>
              </a:rPr>
              <a:t>Murphy’s law</a:t>
            </a:r>
            <a:r>
              <a:rPr lang="en-US" sz="5400" dirty="0" smtClean="0"/>
              <a:t> was violated</a:t>
            </a:r>
            <a:endParaRPr lang="en-US" sz="5400" dirty="0"/>
          </a:p>
        </p:txBody>
      </p:sp>
      <p:sp>
        <p:nvSpPr>
          <p:cNvPr id="4" name="Slide Number Placeholder 3"/>
          <p:cNvSpPr>
            <a:spLocks noGrp="1"/>
          </p:cNvSpPr>
          <p:nvPr>
            <p:ph type="sldNum" sz="quarter" idx="12"/>
          </p:nvPr>
        </p:nvSpPr>
        <p:spPr/>
        <p:txBody>
          <a:bodyPr/>
          <a:lstStyle/>
          <a:p>
            <a:r>
              <a:rPr lang="en-US" smtClean="0"/>
              <a:t>50</a:t>
            </a:r>
            <a:endParaRPr lang="en-US"/>
          </a:p>
        </p:txBody>
      </p:sp>
    </p:spTree>
    <p:extLst>
      <p:ext uri="{BB962C8B-B14F-4D97-AF65-F5344CB8AC3E}">
        <p14:creationId xmlns:p14="http://schemas.microsoft.com/office/powerpoint/2010/main" val="3266902874"/>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of Papers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Published:</a:t>
            </a:r>
          </a:p>
          <a:p>
            <a:pPr lvl="1"/>
            <a:r>
              <a:rPr lang="en-US" dirty="0" smtClean="0"/>
              <a:t>A simulation study of GELS for Ethernet over WAN, GLOBECOM 2007</a:t>
            </a:r>
          </a:p>
          <a:p>
            <a:pPr lvl="1"/>
            <a:r>
              <a:rPr lang="en-US" dirty="0" smtClean="0"/>
              <a:t>RED-BL: Energy solution for loading data centers, INFOCOM Mini-Conference, 2012</a:t>
            </a:r>
          </a:p>
          <a:p>
            <a:pPr lvl="1"/>
            <a:r>
              <a:rPr lang="en-US" dirty="0" smtClean="0"/>
              <a:t>Electricity cost efficient workload mapping, INFOCOM Computer Communications Workshop, 2013</a:t>
            </a:r>
          </a:p>
          <a:p>
            <a:pPr lvl="1"/>
            <a:r>
              <a:rPr lang="en-US" dirty="0" smtClean="0"/>
              <a:t>Low-Carb: Reducing energy consumption in operational cellular networks, GLOBECOM 2013</a:t>
            </a:r>
          </a:p>
          <a:p>
            <a:pPr lvl="1"/>
            <a:r>
              <a:rPr lang="en-US" dirty="0" smtClean="0"/>
              <a:t>RED-BL: Evaluating dynamic right sizing for data centers, Computer Networks, vol. 72, 2014</a:t>
            </a:r>
          </a:p>
          <a:p>
            <a:r>
              <a:rPr lang="en-US" dirty="0" smtClean="0"/>
              <a:t>Submitted:</a:t>
            </a:r>
          </a:p>
          <a:p>
            <a:pPr lvl="1"/>
            <a:r>
              <a:rPr lang="en-US" dirty="0" smtClean="0"/>
              <a:t>Low-Carb: A practical scheme for improving energy efficiency in cellular networks</a:t>
            </a:r>
          </a:p>
        </p:txBody>
      </p:sp>
      <p:sp>
        <p:nvSpPr>
          <p:cNvPr id="4" name="Slide Number Placeholder 3"/>
          <p:cNvSpPr>
            <a:spLocks noGrp="1"/>
          </p:cNvSpPr>
          <p:nvPr>
            <p:ph type="sldNum" sz="quarter" idx="12"/>
          </p:nvPr>
        </p:nvSpPr>
        <p:spPr/>
        <p:txBody>
          <a:bodyPr/>
          <a:lstStyle/>
          <a:p>
            <a:r>
              <a:rPr lang="en-US" smtClean="0"/>
              <a:t>51</a:t>
            </a:r>
            <a:endParaRPr lang="en-US"/>
          </a:p>
        </p:txBody>
      </p:sp>
    </p:spTree>
    <p:extLst>
      <p:ext uri="{BB962C8B-B14F-4D97-AF65-F5344CB8AC3E}">
        <p14:creationId xmlns:p14="http://schemas.microsoft.com/office/powerpoint/2010/main" val="2970604432"/>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1</a:t>
            </a:r>
            <a:endParaRPr lang="en-US" dirty="0"/>
          </a:p>
        </p:txBody>
      </p:sp>
      <p:sp>
        <p:nvSpPr>
          <p:cNvPr id="3" name="Content Placeholder 2"/>
          <p:cNvSpPr>
            <a:spLocks noGrp="1"/>
          </p:cNvSpPr>
          <p:nvPr>
            <p:ph idx="1"/>
          </p:nvPr>
        </p:nvSpPr>
        <p:spPr/>
        <p:txBody>
          <a:bodyPr/>
          <a:lstStyle/>
          <a:p>
            <a:r>
              <a:rPr lang="en-US" dirty="0" smtClean="0"/>
              <a:t>Why not have one data center at the cheapest locations?</a:t>
            </a:r>
          </a:p>
          <a:p>
            <a:pPr lvl="1"/>
            <a:r>
              <a:rPr lang="en-US" dirty="0" smtClean="0"/>
              <a:t>There is no single cheapest location</a:t>
            </a:r>
          </a:p>
          <a:p>
            <a:pPr lvl="1"/>
            <a:r>
              <a:rPr lang="en-US" dirty="0" smtClean="0"/>
              <a:t>Diversity for:</a:t>
            </a:r>
          </a:p>
          <a:p>
            <a:pPr lvl="2"/>
            <a:r>
              <a:rPr lang="en-US" dirty="0" smtClean="0"/>
              <a:t>Disaster </a:t>
            </a:r>
          </a:p>
          <a:p>
            <a:pPr lvl="2"/>
            <a:r>
              <a:rPr lang="en-US" dirty="0" smtClean="0"/>
              <a:t>Latency</a:t>
            </a:r>
            <a:endParaRPr lang="en-US" dirty="0"/>
          </a:p>
        </p:txBody>
      </p:sp>
      <p:sp>
        <p:nvSpPr>
          <p:cNvPr id="4" name="Slide Number Placeholder 3"/>
          <p:cNvSpPr>
            <a:spLocks noGrp="1"/>
          </p:cNvSpPr>
          <p:nvPr>
            <p:ph type="sldNum" sz="quarter" idx="12"/>
          </p:nvPr>
        </p:nvSpPr>
        <p:spPr/>
        <p:txBody>
          <a:bodyPr/>
          <a:lstStyle/>
          <a:p>
            <a:r>
              <a:rPr lang="en-US" smtClean="0"/>
              <a:t>52</a:t>
            </a:r>
            <a:endParaRPr lang="en-US"/>
          </a:p>
        </p:txBody>
      </p:sp>
    </p:spTree>
    <p:extLst>
      <p:ext uri="{BB962C8B-B14F-4D97-AF65-F5344CB8AC3E}">
        <p14:creationId xmlns:p14="http://schemas.microsoft.com/office/powerpoint/2010/main" val="18803456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a:t>
            </a:r>
            <a:endParaRPr lang="en-US" dirty="0"/>
          </a:p>
        </p:txBody>
      </p:sp>
      <p:sp>
        <p:nvSpPr>
          <p:cNvPr id="3" name="Content Placeholder 2"/>
          <p:cNvSpPr>
            <a:spLocks noGrp="1"/>
          </p:cNvSpPr>
          <p:nvPr>
            <p:ph idx="1"/>
          </p:nvPr>
        </p:nvSpPr>
        <p:spPr/>
        <p:txBody>
          <a:bodyPr/>
          <a:lstStyle/>
          <a:p>
            <a:r>
              <a:rPr lang="en-US" dirty="0" smtClean="0"/>
              <a:t>Why can’t DVFS be used?</a:t>
            </a:r>
          </a:p>
          <a:p>
            <a:pPr lvl="1"/>
            <a:r>
              <a:rPr lang="en-US" dirty="0" smtClean="0"/>
              <a:t>It can certainly be used</a:t>
            </a:r>
          </a:p>
          <a:p>
            <a:pPr lvl="1"/>
            <a:r>
              <a:rPr lang="en-US" dirty="0" smtClean="0"/>
              <a:t>It does not achieve fine grained energy proportionality </a:t>
            </a:r>
          </a:p>
          <a:p>
            <a:pPr lvl="2"/>
            <a:r>
              <a:rPr lang="en-US" dirty="0" smtClean="0"/>
              <a:t>Granularity of VF scaling is coarse</a:t>
            </a:r>
          </a:p>
          <a:p>
            <a:pPr lvl="2"/>
            <a:r>
              <a:rPr lang="en-US" dirty="0" smtClean="0"/>
              <a:t>Other components are also energy proportional</a:t>
            </a:r>
          </a:p>
          <a:p>
            <a:pPr lvl="1"/>
            <a:endParaRPr lang="en-US" dirty="0"/>
          </a:p>
        </p:txBody>
      </p:sp>
      <p:sp>
        <p:nvSpPr>
          <p:cNvPr id="4" name="Slide Number Placeholder 3"/>
          <p:cNvSpPr>
            <a:spLocks noGrp="1"/>
          </p:cNvSpPr>
          <p:nvPr>
            <p:ph type="sldNum" sz="quarter" idx="12"/>
          </p:nvPr>
        </p:nvSpPr>
        <p:spPr/>
        <p:txBody>
          <a:bodyPr/>
          <a:lstStyle/>
          <a:p>
            <a:r>
              <a:rPr lang="en-US" smtClean="0"/>
              <a:t>53</a:t>
            </a:r>
            <a:endParaRPr lang="en-US"/>
          </a:p>
        </p:txBody>
      </p:sp>
    </p:spTree>
    <p:extLst>
      <p:ext uri="{BB962C8B-B14F-4D97-AF65-F5344CB8AC3E}">
        <p14:creationId xmlns:p14="http://schemas.microsoft.com/office/powerpoint/2010/main" val="41029688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pic>
        <p:nvPicPr>
          <p:cNvPr id="9" name="Picture 6" descr="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145" y="1524000"/>
            <a:ext cx="5446255" cy="40846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descr=" 15"/>
          <p:cNvSpPr txBox="1"/>
          <p:nvPr/>
        </p:nvSpPr>
        <p:spPr>
          <a:xfrm>
            <a:off x="2630945" y="1676400"/>
            <a:ext cx="4382803" cy="584775"/>
          </a:xfrm>
          <a:prstGeom prst="rect">
            <a:avLst/>
          </a:prstGeom>
          <a:solidFill>
            <a:schemeClr val="accent1"/>
          </a:solidFill>
        </p:spPr>
        <p:txBody>
          <a:bodyPr wrap="none" rtlCol="0">
            <a:spAutoFit/>
          </a:bodyPr>
          <a:lstStyle/>
          <a:p>
            <a:r>
              <a:rPr lang="en-US" sz="3200" dirty="0" smtClean="0">
                <a:solidFill>
                  <a:schemeClr val="bg1"/>
                </a:solidFill>
              </a:rPr>
              <a:t>With great power comes </a:t>
            </a:r>
            <a:endParaRPr lang="en-US" sz="3200" dirty="0">
              <a:solidFill>
                <a:schemeClr val="bg1"/>
              </a:solidFill>
            </a:endParaRPr>
          </a:p>
        </p:txBody>
      </p:sp>
    </p:spTree>
    <p:extLst>
      <p:ext uri="{BB962C8B-B14F-4D97-AF65-F5344CB8AC3E}">
        <p14:creationId xmlns:p14="http://schemas.microsoft.com/office/powerpoint/2010/main" val="255465708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Network Scale</a:t>
            </a:r>
            <a:endParaRPr lang="en-US" dirty="0"/>
          </a:p>
        </p:txBody>
      </p:sp>
      <p:sp>
        <p:nvSpPr>
          <p:cNvPr id="4" name="Slide Number Placeholder 3" descr=" 4"/>
          <p:cNvSpPr>
            <a:spLocks noGrp="1"/>
          </p:cNvSpPr>
          <p:nvPr>
            <p:ph type="sldNum" sz="quarter" idx="12"/>
          </p:nvPr>
        </p:nvSpPr>
        <p:spPr/>
        <p:txBody>
          <a:bodyPr/>
          <a:lstStyle/>
          <a:p>
            <a:r>
              <a:rPr lang="en-US" smtClean="0"/>
              <a:t>4</a:t>
            </a:r>
            <a:endParaRPr lang="en-US" dirty="0"/>
          </a:p>
        </p:txBody>
      </p:sp>
      <p:pic>
        <p:nvPicPr>
          <p:cNvPr id="9" name="Picture 6" descr="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145" y="1524000"/>
            <a:ext cx="5446255" cy="40846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descr=" 15"/>
          <p:cNvSpPr txBox="1"/>
          <p:nvPr/>
        </p:nvSpPr>
        <p:spPr>
          <a:xfrm>
            <a:off x="2630945" y="1676400"/>
            <a:ext cx="4382803" cy="584775"/>
          </a:xfrm>
          <a:prstGeom prst="rect">
            <a:avLst/>
          </a:prstGeom>
          <a:solidFill>
            <a:schemeClr val="accent1"/>
          </a:solidFill>
        </p:spPr>
        <p:txBody>
          <a:bodyPr wrap="none" rtlCol="0">
            <a:spAutoFit/>
          </a:bodyPr>
          <a:lstStyle/>
          <a:p>
            <a:r>
              <a:rPr lang="en-US" sz="3200" dirty="0" smtClean="0">
                <a:solidFill>
                  <a:schemeClr val="bg1"/>
                </a:solidFill>
              </a:rPr>
              <a:t>With great power comes </a:t>
            </a:r>
            <a:endParaRPr lang="en-US" sz="3200" dirty="0">
              <a:solidFill>
                <a:schemeClr val="bg1"/>
              </a:solidFill>
            </a:endParaRPr>
          </a:p>
        </p:txBody>
      </p:sp>
      <p:sp>
        <p:nvSpPr>
          <p:cNvPr id="6" name="TextBox 5" descr=" 16"/>
          <p:cNvSpPr txBox="1"/>
          <p:nvPr/>
        </p:nvSpPr>
        <p:spPr>
          <a:xfrm>
            <a:off x="3065225" y="4825425"/>
            <a:ext cx="3538597" cy="584775"/>
          </a:xfrm>
          <a:prstGeom prst="rect">
            <a:avLst/>
          </a:prstGeom>
          <a:noFill/>
        </p:spPr>
        <p:txBody>
          <a:bodyPr wrap="none" rtlCol="0">
            <a:spAutoFit/>
          </a:bodyPr>
          <a:lstStyle/>
          <a:p>
            <a:r>
              <a:rPr lang="en-US" sz="3200" dirty="0">
                <a:solidFill>
                  <a:schemeClr val="bg1"/>
                </a:solidFill>
              </a:rPr>
              <a:t>g</a:t>
            </a:r>
            <a:r>
              <a:rPr lang="en-US" sz="3200" dirty="0" smtClean="0">
                <a:solidFill>
                  <a:schemeClr val="bg1"/>
                </a:solidFill>
              </a:rPr>
              <a:t>reat electricity bills</a:t>
            </a:r>
            <a:endParaRPr lang="en-US" sz="3200" dirty="0">
              <a:solidFill>
                <a:schemeClr val="bg1"/>
              </a:solidFill>
            </a:endParaRPr>
          </a:p>
        </p:txBody>
      </p:sp>
    </p:spTree>
    <p:extLst>
      <p:ext uri="{BB962C8B-B14F-4D97-AF65-F5344CB8AC3E}">
        <p14:creationId xmlns:p14="http://schemas.microsoft.com/office/powerpoint/2010/main" val="5188068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Motivation</a:t>
            </a:r>
            <a:endParaRPr lang="en-US" dirty="0"/>
          </a:p>
        </p:txBody>
      </p:sp>
      <p:pic>
        <p:nvPicPr>
          <p:cNvPr id="1026"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descr=" 3"/>
          <p:cNvSpPr>
            <a:spLocks noGrp="1"/>
          </p:cNvSpPr>
          <p:nvPr>
            <p:ph type="sldNum" sz="quarter" idx="12"/>
          </p:nvPr>
        </p:nvSpPr>
        <p:spPr/>
        <p:txBody>
          <a:bodyPr/>
          <a:lstStyle/>
          <a:p>
            <a:r>
              <a:rPr lang="en-US" smtClean="0"/>
              <a:t>5</a:t>
            </a:r>
            <a:endParaRPr lang="en-US"/>
          </a:p>
        </p:txBody>
      </p:sp>
    </p:spTree>
    <p:extLst>
      <p:ext uri="{BB962C8B-B14F-4D97-AF65-F5344CB8AC3E}">
        <p14:creationId xmlns:p14="http://schemas.microsoft.com/office/powerpoint/2010/main" val="39068752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Motivation</a:t>
            </a:r>
            <a:endParaRPr lang="en-US" dirty="0"/>
          </a:p>
        </p:txBody>
      </p:sp>
      <p:pic>
        <p:nvPicPr>
          <p:cNvPr id="1026"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descr=" 4"/>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7" name="TextBox 6" descr=" 5"/>
          <p:cNvSpPr txBox="1"/>
          <p:nvPr/>
        </p:nvSpPr>
        <p:spPr>
          <a:xfrm>
            <a:off x="990600" y="6400800"/>
            <a:ext cx="3441904" cy="369332"/>
          </a:xfrm>
          <a:prstGeom prst="rect">
            <a:avLst/>
          </a:prstGeom>
          <a:noFill/>
        </p:spPr>
        <p:txBody>
          <a:bodyPr wrap="none" rtlCol="0">
            <a:spAutoFit/>
          </a:bodyPr>
          <a:lstStyle/>
          <a:p>
            <a:r>
              <a:rPr lang="en-US" dirty="0" smtClean="0"/>
              <a:t>Source: datacenterknowledge.com</a:t>
            </a:r>
            <a:endParaRPr lang="en-US" dirty="0"/>
          </a:p>
        </p:txBody>
      </p:sp>
      <p:sp>
        <p:nvSpPr>
          <p:cNvPr id="5" name="TextBox 4" descr=" 22"/>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3" name="Slide Number Placeholder 2" descr=" 3"/>
          <p:cNvSpPr>
            <a:spLocks noGrp="1"/>
          </p:cNvSpPr>
          <p:nvPr>
            <p:ph type="sldNum" sz="quarter" idx="12"/>
          </p:nvPr>
        </p:nvSpPr>
        <p:spPr/>
        <p:txBody>
          <a:bodyPr/>
          <a:lstStyle/>
          <a:p>
            <a:r>
              <a:rPr lang="en-US" smtClean="0"/>
              <a:t>5</a:t>
            </a:r>
            <a:endParaRPr lang="en-US"/>
          </a:p>
        </p:txBody>
      </p:sp>
    </p:spTree>
    <p:extLst>
      <p:ext uri="{BB962C8B-B14F-4D97-AF65-F5344CB8AC3E}">
        <p14:creationId xmlns:p14="http://schemas.microsoft.com/office/powerpoint/2010/main" val="204428047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Motivation</a:t>
            </a:r>
            <a:endParaRPr lang="en-US" dirty="0"/>
          </a:p>
        </p:txBody>
      </p:sp>
      <p:pic>
        <p:nvPicPr>
          <p:cNvPr id="1026"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descr=" 4"/>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13" name="TextBox 12" descr=" 10"/>
          <p:cNvSpPr txBox="1"/>
          <p:nvPr/>
        </p:nvSpPr>
        <p:spPr>
          <a:xfrm>
            <a:off x="3663810" y="2680157"/>
            <a:ext cx="1462260" cy="584775"/>
          </a:xfrm>
          <a:prstGeom prst="rect">
            <a:avLst/>
          </a:prstGeom>
          <a:noFill/>
        </p:spPr>
        <p:txBody>
          <a:bodyPr wrap="none" rtlCol="0">
            <a:spAutoFit/>
          </a:bodyPr>
          <a:lstStyle/>
          <a:p>
            <a:r>
              <a:rPr lang="en-US" sz="3200" dirty="0" smtClean="0"/>
              <a:t>$143 M</a:t>
            </a:r>
            <a:endParaRPr lang="en-US" sz="3200" dirty="0"/>
          </a:p>
        </p:txBody>
      </p:sp>
      <p:sp>
        <p:nvSpPr>
          <p:cNvPr id="11" name="TextBox 10" descr=" 11"/>
          <p:cNvSpPr txBox="1"/>
          <p:nvPr/>
        </p:nvSpPr>
        <p:spPr>
          <a:xfrm>
            <a:off x="416484" y="6399021"/>
            <a:ext cx="8346516" cy="338554"/>
          </a:xfrm>
          <a:prstGeom prst="rect">
            <a:avLst/>
          </a:prstGeom>
          <a:noFill/>
        </p:spPr>
        <p:txBody>
          <a:bodyPr wrap="none" rtlCol="0">
            <a:spAutoFit/>
          </a:bodyPr>
          <a:lstStyle/>
          <a:p>
            <a:r>
              <a:rPr lang="en-US" sz="1600" dirty="0" smtClean="0"/>
              <a:t>Source: Greenberg et. al, “Cost of a cloud: Research Problems in Data Center Networks”, CCR 2009</a:t>
            </a:r>
            <a:endParaRPr lang="en-US" sz="1600" dirty="0"/>
          </a:p>
        </p:txBody>
      </p:sp>
      <p:graphicFrame>
        <p:nvGraphicFramePr>
          <p:cNvPr id="8" name="Chart 7" descr=" 18"/>
          <p:cNvGraphicFramePr>
            <a:graphicFrameLocks/>
          </p:cNvGraphicFramePr>
          <p:nvPr>
            <p:extLst>
              <p:ext uri="{D42A27DB-BD31-4B8C-83A1-F6EECF244321}">
                <p14:modId xmlns:p14="http://schemas.microsoft.com/office/powerpoint/2010/main" val="4294375332"/>
              </p:ext>
            </p:extLst>
          </p:nvPr>
        </p:nvGraphicFramePr>
        <p:xfrm>
          <a:off x="6284372" y="1391564"/>
          <a:ext cx="2900082" cy="194127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descr=" 13"/>
          <p:cNvSpPr txBox="1"/>
          <p:nvPr/>
        </p:nvSpPr>
        <p:spPr>
          <a:xfrm>
            <a:off x="7243257" y="533400"/>
            <a:ext cx="1441420" cy="646331"/>
          </a:xfrm>
          <a:prstGeom prst="rect">
            <a:avLst/>
          </a:prstGeom>
          <a:noFill/>
        </p:spPr>
        <p:txBody>
          <a:bodyPr wrap="none" rtlCol="0">
            <a:spAutoFit/>
          </a:bodyPr>
          <a:lstStyle/>
          <a:p>
            <a:r>
              <a:rPr lang="en-US" dirty="0" smtClean="0"/>
              <a:t>Electricity Bill</a:t>
            </a:r>
          </a:p>
          <a:p>
            <a:pPr algn="ctr"/>
            <a:r>
              <a:rPr lang="en-US" dirty="0" smtClean="0"/>
              <a:t>15%</a:t>
            </a:r>
            <a:endParaRPr lang="en-US" dirty="0"/>
          </a:p>
        </p:txBody>
      </p:sp>
      <p:cxnSp>
        <p:nvCxnSpPr>
          <p:cNvPr id="10" name="Straight Arrow Connector 9" descr=" 16"/>
          <p:cNvCxnSpPr/>
          <p:nvPr/>
        </p:nvCxnSpPr>
        <p:spPr>
          <a:xfrm flipH="1">
            <a:off x="7461390" y="990600"/>
            <a:ext cx="108582" cy="46886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5" name="TextBox 4" descr=" 22"/>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12" name="TextBox 11" descr=" 26"/>
          <p:cNvSpPr txBox="1"/>
          <p:nvPr/>
        </p:nvSpPr>
        <p:spPr>
          <a:xfrm>
            <a:off x="3614504" y="2362200"/>
            <a:ext cx="1567096" cy="369332"/>
          </a:xfrm>
          <a:prstGeom prst="rect">
            <a:avLst/>
          </a:prstGeom>
          <a:noFill/>
        </p:spPr>
        <p:txBody>
          <a:bodyPr wrap="none" rtlCol="0">
            <a:spAutoFit/>
          </a:bodyPr>
          <a:lstStyle/>
          <a:p>
            <a:r>
              <a:rPr lang="en-US" dirty="0" smtClean="0">
                <a:solidFill>
                  <a:srgbClr val="FF0000"/>
                </a:solidFill>
              </a:rPr>
              <a:t>Electricity Cost</a:t>
            </a:r>
            <a:endParaRPr lang="en-US" dirty="0">
              <a:solidFill>
                <a:srgbClr val="FF0000"/>
              </a:solidFill>
            </a:endParaRPr>
          </a:p>
        </p:txBody>
      </p:sp>
      <p:sp>
        <p:nvSpPr>
          <p:cNvPr id="3" name="Slide Number Placeholder 2" descr=" 3"/>
          <p:cNvSpPr>
            <a:spLocks noGrp="1"/>
          </p:cNvSpPr>
          <p:nvPr>
            <p:ph type="sldNum" sz="quarter" idx="12"/>
          </p:nvPr>
        </p:nvSpPr>
        <p:spPr/>
        <p:txBody>
          <a:bodyPr/>
          <a:lstStyle/>
          <a:p>
            <a:r>
              <a:rPr lang="en-US" smtClean="0"/>
              <a:t>5</a:t>
            </a:r>
            <a:endParaRPr lang="en-US"/>
          </a:p>
        </p:txBody>
      </p:sp>
    </p:spTree>
    <p:extLst>
      <p:ext uri="{BB962C8B-B14F-4D97-AF65-F5344CB8AC3E}">
        <p14:creationId xmlns:p14="http://schemas.microsoft.com/office/powerpoint/2010/main" val="210406825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4" name="Picture 2" descr="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799" y="1152099"/>
            <a:ext cx="3528363" cy="22007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descr=" 21"/>
          <p:cNvSpPr txBox="1"/>
          <p:nvPr/>
        </p:nvSpPr>
        <p:spPr>
          <a:xfrm>
            <a:off x="70512" y="6394276"/>
            <a:ext cx="2437847" cy="369332"/>
          </a:xfrm>
          <a:prstGeom prst="rect">
            <a:avLst/>
          </a:prstGeom>
          <a:noFill/>
        </p:spPr>
        <p:txBody>
          <a:bodyPr wrap="none" rtlCol="0">
            <a:spAutoFit/>
          </a:bodyPr>
          <a:lstStyle/>
          <a:p>
            <a:r>
              <a:rPr lang="en-US" dirty="0" smtClean="0"/>
              <a:t>Source: freeimages.com</a:t>
            </a:r>
            <a:endParaRPr lang="en-US" dirty="0"/>
          </a:p>
        </p:txBody>
      </p:sp>
      <p:sp>
        <p:nvSpPr>
          <p:cNvPr id="18" name="Slide Number Placeholder 17" descr=" 18"/>
          <p:cNvSpPr>
            <a:spLocks noGrp="1"/>
          </p:cNvSpPr>
          <p:nvPr>
            <p:ph type="sldNum" sz="quarter" idx="12"/>
          </p:nvPr>
        </p:nvSpPr>
        <p:spPr/>
        <p:txBody>
          <a:bodyPr/>
          <a:lstStyle/>
          <a:p>
            <a:r>
              <a:rPr lang="en-US" smtClean="0"/>
              <a:t>3</a:t>
            </a:r>
            <a:endParaRPr lang="en-US"/>
          </a:p>
        </p:txBody>
      </p:sp>
    </p:spTree>
    <p:extLst>
      <p:ext uri="{BB962C8B-B14F-4D97-AF65-F5344CB8AC3E}">
        <p14:creationId xmlns:p14="http://schemas.microsoft.com/office/powerpoint/2010/main" val="19052062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Motivation</a:t>
            </a:r>
            <a:endParaRPr lang="en-US" dirty="0"/>
          </a:p>
        </p:txBody>
      </p:sp>
      <p:pic>
        <p:nvPicPr>
          <p:cNvPr id="1026"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descr=" 4"/>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13" name="TextBox 12" descr=" 10"/>
          <p:cNvSpPr txBox="1"/>
          <p:nvPr/>
        </p:nvSpPr>
        <p:spPr>
          <a:xfrm>
            <a:off x="3663810" y="2680157"/>
            <a:ext cx="1462260" cy="584775"/>
          </a:xfrm>
          <a:prstGeom prst="rect">
            <a:avLst/>
          </a:prstGeom>
          <a:noFill/>
        </p:spPr>
        <p:txBody>
          <a:bodyPr wrap="none" rtlCol="0">
            <a:spAutoFit/>
          </a:bodyPr>
          <a:lstStyle/>
          <a:p>
            <a:r>
              <a:rPr lang="en-US" sz="3200" dirty="0" smtClean="0"/>
              <a:t>$143 M</a:t>
            </a:r>
            <a:endParaRPr lang="en-US" sz="3200" dirty="0"/>
          </a:p>
        </p:txBody>
      </p:sp>
      <p:cxnSp>
        <p:nvCxnSpPr>
          <p:cNvPr id="14" name="Straight Connector 13" descr=" 12"/>
          <p:cNvCxnSpPr/>
          <p:nvPr/>
        </p:nvCxnSpPr>
        <p:spPr>
          <a:xfrm>
            <a:off x="143435" y="3352800"/>
            <a:ext cx="86868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5" name="Picture 6" descr=" 10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657600"/>
            <a:ext cx="3299386" cy="10216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descr=" 18"/>
          <p:cNvGraphicFramePr>
            <a:graphicFrameLocks/>
          </p:cNvGraphicFramePr>
          <p:nvPr>
            <p:extLst>
              <p:ext uri="{D42A27DB-BD31-4B8C-83A1-F6EECF244321}">
                <p14:modId xmlns:p14="http://schemas.microsoft.com/office/powerpoint/2010/main" val="2236684046"/>
              </p:ext>
            </p:extLst>
          </p:nvPr>
        </p:nvGraphicFramePr>
        <p:xfrm>
          <a:off x="6284372" y="1391564"/>
          <a:ext cx="2900082" cy="1941271"/>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descr=" 13"/>
          <p:cNvSpPr txBox="1"/>
          <p:nvPr/>
        </p:nvSpPr>
        <p:spPr>
          <a:xfrm>
            <a:off x="7243257" y="533400"/>
            <a:ext cx="1441420" cy="646331"/>
          </a:xfrm>
          <a:prstGeom prst="rect">
            <a:avLst/>
          </a:prstGeom>
          <a:noFill/>
        </p:spPr>
        <p:txBody>
          <a:bodyPr wrap="none" rtlCol="0">
            <a:spAutoFit/>
          </a:bodyPr>
          <a:lstStyle/>
          <a:p>
            <a:r>
              <a:rPr lang="en-US" dirty="0" smtClean="0"/>
              <a:t>Electricity Bill</a:t>
            </a:r>
          </a:p>
          <a:p>
            <a:pPr algn="ctr"/>
            <a:r>
              <a:rPr lang="en-US" dirty="0" smtClean="0"/>
              <a:t>15%</a:t>
            </a:r>
            <a:endParaRPr lang="en-US" dirty="0"/>
          </a:p>
        </p:txBody>
      </p:sp>
      <p:cxnSp>
        <p:nvCxnSpPr>
          <p:cNvPr id="10" name="Straight Arrow Connector 9" descr=" 16"/>
          <p:cNvCxnSpPr/>
          <p:nvPr/>
        </p:nvCxnSpPr>
        <p:spPr>
          <a:xfrm flipH="1">
            <a:off x="7461390" y="990600"/>
            <a:ext cx="108582" cy="46886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5" name="TextBox 4" descr=" 22"/>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12" name="TextBox 11" descr=" 26"/>
          <p:cNvSpPr txBox="1"/>
          <p:nvPr/>
        </p:nvSpPr>
        <p:spPr>
          <a:xfrm>
            <a:off x="3614504" y="2362200"/>
            <a:ext cx="1567096" cy="369332"/>
          </a:xfrm>
          <a:prstGeom prst="rect">
            <a:avLst/>
          </a:prstGeom>
          <a:noFill/>
        </p:spPr>
        <p:txBody>
          <a:bodyPr wrap="none" rtlCol="0">
            <a:spAutoFit/>
          </a:bodyPr>
          <a:lstStyle/>
          <a:p>
            <a:r>
              <a:rPr lang="en-US" dirty="0" smtClean="0">
                <a:solidFill>
                  <a:srgbClr val="FF0000"/>
                </a:solidFill>
              </a:rPr>
              <a:t>Electricity Cost</a:t>
            </a:r>
            <a:endParaRPr lang="en-US" dirty="0">
              <a:solidFill>
                <a:srgbClr val="FF0000"/>
              </a:solidFill>
            </a:endParaRPr>
          </a:p>
        </p:txBody>
      </p:sp>
      <p:sp>
        <p:nvSpPr>
          <p:cNvPr id="3" name="Slide Number Placeholder 2" descr=" 3"/>
          <p:cNvSpPr>
            <a:spLocks noGrp="1"/>
          </p:cNvSpPr>
          <p:nvPr>
            <p:ph type="sldNum" sz="quarter" idx="12"/>
          </p:nvPr>
        </p:nvSpPr>
        <p:spPr/>
        <p:txBody>
          <a:bodyPr/>
          <a:lstStyle/>
          <a:p>
            <a:r>
              <a:rPr lang="en-US" smtClean="0"/>
              <a:t>5</a:t>
            </a:r>
            <a:endParaRPr lang="en-US"/>
          </a:p>
        </p:txBody>
      </p:sp>
    </p:spTree>
    <p:extLst>
      <p:ext uri="{BB962C8B-B14F-4D97-AF65-F5344CB8AC3E}">
        <p14:creationId xmlns:p14="http://schemas.microsoft.com/office/powerpoint/2010/main" val="5406626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Motivation</a:t>
            </a:r>
            <a:endParaRPr lang="en-US" dirty="0"/>
          </a:p>
        </p:txBody>
      </p:sp>
      <p:pic>
        <p:nvPicPr>
          <p:cNvPr id="1026"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descr=" 4"/>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13" name="TextBox 12" descr=" 10"/>
          <p:cNvSpPr txBox="1"/>
          <p:nvPr/>
        </p:nvSpPr>
        <p:spPr>
          <a:xfrm>
            <a:off x="3663810" y="2680157"/>
            <a:ext cx="1462260" cy="584775"/>
          </a:xfrm>
          <a:prstGeom prst="rect">
            <a:avLst/>
          </a:prstGeom>
          <a:noFill/>
        </p:spPr>
        <p:txBody>
          <a:bodyPr wrap="none" rtlCol="0">
            <a:spAutoFit/>
          </a:bodyPr>
          <a:lstStyle/>
          <a:p>
            <a:r>
              <a:rPr lang="en-US" sz="3200" dirty="0" smtClean="0"/>
              <a:t>$143 M</a:t>
            </a:r>
            <a:endParaRPr lang="en-US" sz="3200" dirty="0"/>
          </a:p>
        </p:txBody>
      </p:sp>
      <p:cxnSp>
        <p:nvCxnSpPr>
          <p:cNvPr id="14" name="Straight Connector 13" descr=" 12"/>
          <p:cNvCxnSpPr/>
          <p:nvPr/>
        </p:nvCxnSpPr>
        <p:spPr>
          <a:xfrm>
            <a:off x="143435" y="3352800"/>
            <a:ext cx="86868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5" name="Picture 6" descr=" 10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657600"/>
            <a:ext cx="3299386" cy="10216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descr=" 18"/>
          <p:cNvGraphicFramePr>
            <a:graphicFrameLocks/>
          </p:cNvGraphicFramePr>
          <p:nvPr>
            <p:extLst>
              <p:ext uri="{D42A27DB-BD31-4B8C-83A1-F6EECF244321}">
                <p14:modId xmlns:p14="http://schemas.microsoft.com/office/powerpoint/2010/main" val="1846547477"/>
              </p:ext>
            </p:extLst>
          </p:nvPr>
        </p:nvGraphicFramePr>
        <p:xfrm>
          <a:off x="6284372" y="1391564"/>
          <a:ext cx="2900082" cy="1941271"/>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descr=" 13"/>
          <p:cNvSpPr txBox="1"/>
          <p:nvPr/>
        </p:nvSpPr>
        <p:spPr>
          <a:xfrm>
            <a:off x="7243257" y="533400"/>
            <a:ext cx="1441420" cy="646331"/>
          </a:xfrm>
          <a:prstGeom prst="rect">
            <a:avLst/>
          </a:prstGeom>
          <a:noFill/>
        </p:spPr>
        <p:txBody>
          <a:bodyPr wrap="none" rtlCol="0">
            <a:spAutoFit/>
          </a:bodyPr>
          <a:lstStyle/>
          <a:p>
            <a:r>
              <a:rPr lang="en-US" dirty="0" smtClean="0"/>
              <a:t>Electricity Bill</a:t>
            </a:r>
          </a:p>
          <a:p>
            <a:pPr algn="ctr"/>
            <a:r>
              <a:rPr lang="en-US" dirty="0" smtClean="0"/>
              <a:t>15%</a:t>
            </a:r>
            <a:endParaRPr lang="en-US" dirty="0"/>
          </a:p>
        </p:txBody>
      </p:sp>
      <p:cxnSp>
        <p:nvCxnSpPr>
          <p:cNvPr id="10" name="Straight Arrow Connector 9" descr=" 16"/>
          <p:cNvCxnSpPr/>
          <p:nvPr/>
        </p:nvCxnSpPr>
        <p:spPr>
          <a:xfrm flipH="1">
            <a:off x="7461390" y="990600"/>
            <a:ext cx="108582" cy="46886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5" name="TextBox 4" descr=" 22"/>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12" name="TextBox 11" descr=" 26"/>
          <p:cNvSpPr txBox="1"/>
          <p:nvPr/>
        </p:nvSpPr>
        <p:spPr>
          <a:xfrm>
            <a:off x="3614504" y="2362200"/>
            <a:ext cx="1567096" cy="369332"/>
          </a:xfrm>
          <a:prstGeom prst="rect">
            <a:avLst/>
          </a:prstGeom>
          <a:noFill/>
        </p:spPr>
        <p:txBody>
          <a:bodyPr wrap="none" rtlCol="0">
            <a:spAutoFit/>
          </a:bodyPr>
          <a:lstStyle/>
          <a:p>
            <a:r>
              <a:rPr lang="en-US" dirty="0" smtClean="0">
                <a:solidFill>
                  <a:srgbClr val="FF0000"/>
                </a:solidFill>
              </a:rPr>
              <a:t>Electricity Cost</a:t>
            </a:r>
            <a:endParaRPr lang="en-US" dirty="0">
              <a:solidFill>
                <a:srgbClr val="FF0000"/>
              </a:solidFill>
            </a:endParaRPr>
          </a:p>
        </p:txBody>
      </p:sp>
      <p:sp>
        <p:nvSpPr>
          <p:cNvPr id="17" name="TextBox 16" descr=" 38"/>
          <p:cNvSpPr txBox="1"/>
          <p:nvPr/>
        </p:nvSpPr>
        <p:spPr>
          <a:xfrm>
            <a:off x="1604363" y="5257800"/>
            <a:ext cx="1253869" cy="584775"/>
          </a:xfrm>
          <a:prstGeom prst="rect">
            <a:avLst/>
          </a:prstGeom>
          <a:noFill/>
        </p:spPr>
        <p:txBody>
          <a:bodyPr wrap="none" rtlCol="0">
            <a:spAutoFit/>
          </a:bodyPr>
          <a:lstStyle/>
          <a:p>
            <a:r>
              <a:rPr lang="en-US" sz="3200" dirty="0" smtClean="0"/>
              <a:t>$81 M</a:t>
            </a:r>
            <a:endParaRPr lang="en-US" sz="3200" dirty="0"/>
          </a:p>
        </p:txBody>
      </p:sp>
      <p:sp>
        <p:nvSpPr>
          <p:cNvPr id="16" name="TextBox 15" descr=" 39"/>
          <p:cNvSpPr txBox="1"/>
          <p:nvPr/>
        </p:nvSpPr>
        <p:spPr>
          <a:xfrm>
            <a:off x="1188528" y="4939843"/>
            <a:ext cx="2088072" cy="369332"/>
          </a:xfrm>
          <a:prstGeom prst="rect">
            <a:avLst/>
          </a:prstGeom>
          <a:noFill/>
        </p:spPr>
        <p:txBody>
          <a:bodyPr wrap="none" rtlCol="0">
            <a:spAutoFit/>
          </a:bodyPr>
          <a:lstStyle/>
          <a:p>
            <a:r>
              <a:rPr lang="en-US" dirty="0" smtClean="0">
                <a:solidFill>
                  <a:srgbClr val="FF0000"/>
                </a:solidFill>
              </a:rPr>
              <a:t>Electricity Cost 2012</a:t>
            </a:r>
            <a:endParaRPr lang="en-US" dirty="0">
              <a:solidFill>
                <a:srgbClr val="FF0000"/>
              </a:solidFill>
            </a:endParaRPr>
          </a:p>
        </p:txBody>
      </p:sp>
      <p:sp>
        <p:nvSpPr>
          <p:cNvPr id="3" name="Slide Number Placeholder 2" descr=" 3"/>
          <p:cNvSpPr>
            <a:spLocks noGrp="1"/>
          </p:cNvSpPr>
          <p:nvPr>
            <p:ph type="sldNum" sz="quarter" idx="12"/>
          </p:nvPr>
        </p:nvSpPr>
        <p:spPr/>
        <p:txBody>
          <a:bodyPr/>
          <a:lstStyle/>
          <a:p>
            <a:r>
              <a:rPr lang="en-US" smtClean="0"/>
              <a:t>5</a:t>
            </a:r>
            <a:endParaRPr lang="en-US"/>
          </a:p>
        </p:txBody>
      </p:sp>
    </p:spTree>
    <p:extLst>
      <p:ext uri="{BB962C8B-B14F-4D97-AF65-F5344CB8AC3E}">
        <p14:creationId xmlns:p14="http://schemas.microsoft.com/office/powerpoint/2010/main" val="2836820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Motivation</a:t>
            </a:r>
            <a:endParaRPr lang="en-US" dirty="0"/>
          </a:p>
        </p:txBody>
      </p:sp>
      <p:pic>
        <p:nvPicPr>
          <p:cNvPr id="1026"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descr=" 4"/>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13" name="TextBox 12" descr=" 10"/>
          <p:cNvSpPr txBox="1"/>
          <p:nvPr/>
        </p:nvSpPr>
        <p:spPr>
          <a:xfrm>
            <a:off x="3663810" y="2680157"/>
            <a:ext cx="1462260" cy="584775"/>
          </a:xfrm>
          <a:prstGeom prst="rect">
            <a:avLst/>
          </a:prstGeom>
          <a:noFill/>
        </p:spPr>
        <p:txBody>
          <a:bodyPr wrap="none" rtlCol="0">
            <a:spAutoFit/>
          </a:bodyPr>
          <a:lstStyle/>
          <a:p>
            <a:r>
              <a:rPr lang="en-US" sz="3200" dirty="0" smtClean="0"/>
              <a:t>$143 M</a:t>
            </a:r>
            <a:endParaRPr lang="en-US" sz="3200" dirty="0"/>
          </a:p>
        </p:txBody>
      </p:sp>
      <p:cxnSp>
        <p:nvCxnSpPr>
          <p:cNvPr id="14" name="Straight Connector 13" descr=" 12"/>
          <p:cNvCxnSpPr/>
          <p:nvPr/>
        </p:nvCxnSpPr>
        <p:spPr>
          <a:xfrm>
            <a:off x="143435" y="3352800"/>
            <a:ext cx="86868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5" name="Picture 6" descr=" 10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657600"/>
            <a:ext cx="3299386" cy="10216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descr=" 18"/>
          <p:cNvGraphicFramePr>
            <a:graphicFrameLocks/>
          </p:cNvGraphicFramePr>
          <p:nvPr>
            <p:extLst>
              <p:ext uri="{D42A27DB-BD31-4B8C-83A1-F6EECF244321}">
                <p14:modId xmlns:p14="http://schemas.microsoft.com/office/powerpoint/2010/main" val="2176337725"/>
              </p:ext>
            </p:extLst>
          </p:nvPr>
        </p:nvGraphicFramePr>
        <p:xfrm>
          <a:off x="6284372" y="1391564"/>
          <a:ext cx="2900082" cy="1941271"/>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descr=" 13"/>
          <p:cNvSpPr txBox="1"/>
          <p:nvPr/>
        </p:nvSpPr>
        <p:spPr>
          <a:xfrm>
            <a:off x="7243257" y="533400"/>
            <a:ext cx="1441420" cy="646331"/>
          </a:xfrm>
          <a:prstGeom prst="rect">
            <a:avLst/>
          </a:prstGeom>
          <a:noFill/>
        </p:spPr>
        <p:txBody>
          <a:bodyPr wrap="none" rtlCol="0">
            <a:spAutoFit/>
          </a:bodyPr>
          <a:lstStyle/>
          <a:p>
            <a:r>
              <a:rPr lang="en-US" dirty="0" smtClean="0"/>
              <a:t>Electricity Bill</a:t>
            </a:r>
          </a:p>
          <a:p>
            <a:pPr algn="ctr"/>
            <a:r>
              <a:rPr lang="en-US" dirty="0" smtClean="0"/>
              <a:t>15%</a:t>
            </a:r>
            <a:endParaRPr lang="en-US" dirty="0"/>
          </a:p>
        </p:txBody>
      </p:sp>
      <p:cxnSp>
        <p:nvCxnSpPr>
          <p:cNvPr id="10" name="Straight Arrow Connector 9" descr=" 16"/>
          <p:cNvCxnSpPr/>
          <p:nvPr/>
        </p:nvCxnSpPr>
        <p:spPr>
          <a:xfrm flipH="1">
            <a:off x="7461390" y="990600"/>
            <a:ext cx="108582" cy="46886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5" name="TextBox 4" descr=" 22"/>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12" name="TextBox 11" descr=" 26"/>
          <p:cNvSpPr txBox="1"/>
          <p:nvPr/>
        </p:nvSpPr>
        <p:spPr>
          <a:xfrm>
            <a:off x="3614504" y="2362200"/>
            <a:ext cx="1567096" cy="369332"/>
          </a:xfrm>
          <a:prstGeom prst="rect">
            <a:avLst/>
          </a:prstGeom>
          <a:noFill/>
        </p:spPr>
        <p:txBody>
          <a:bodyPr wrap="none" rtlCol="0">
            <a:spAutoFit/>
          </a:bodyPr>
          <a:lstStyle/>
          <a:p>
            <a:r>
              <a:rPr lang="en-US" dirty="0" smtClean="0">
                <a:solidFill>
                  <a:srgbClr val="FF0000"/>
                </a:solidFill>
              </a:rPr>
              <a:t>Electricity Cost</a:t>
            </a:r>
            <a:endParaRPr lang="en-US" dirty="0">
              <a:solidFill>
                <a:srgbClr val="FF0000"/>
              </a:solidFill>
            </a:endParaRPr>
          </a:p>
        </p:txBody>
      </p:sp>
      <p:graphicFrame>
        <p:nvGraphicFramePr>
          <p:cNvPr id="18" name="Chart 17" descr=" 28"/>
          <p:cNvGraphicFramePr>
            <a:graphicFrameLocks/>
          </p:cNvGraphicFramePr>
          <p:nvPr>
            <p:extLst>
              <p:ext uri="{D42A27DB-BD31-4B8C-83A1-F6EECF244321}">
                <p14:modId xmlns:p14="http://schemas.microsoft.com/office/powerpoint/2010/main" val="2046819184"/>
              </p:ext>
            </p:extLst>
          </p:nvPr>
        </p:nvGraphicFramePr>
        <p:xfrm>
          <a:off x="7010400" y="4419600"/>
          <a:ext cx="1981200" cy="1752599"/>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descr=" 32"/>
          <p:cNvSpPr txBox="1"/>
          <p:nvPr/>
        </p:nvSpPr>
        <p:spPr>
          <a:xfrm>
            <a:off x="6436772" y="3657433"/>
            <a:ext cx="1441420" cy="646331"/>
          </a:xfrm>
          <a:prstGeom prst="rect">
            <a:avLst/>
          </a:prstGeom>
          <a:noFill/>
        </p:spPr>
        <p:txBody>
          <a:bodyPr wrap="none" rtlCol="0">
            <a:spAutoFit/>
          </a:bodyPr>
          <a:lstStyle/>
          <a:p>
            <a:r>
              <a:rPr lang="en-US" dirty="0" smtClean="0"/>
              <a:t>Electricity Bill</a:t>
            </a:r>
          </a:p>
          <a:p>
            <a:pPr algn="ctr"/>
            <a:r>
              <a:rPr lang="en-US" dirty="0" err="1" smtClean="0"/>
              <a:t>Upto</a:t>
            </a:r>
            <a:r>
              <a:rPr lang="en-US" dirty="0" smtClean="0"/>
              <a:t> 50%</a:t>
            </a:r>
            <a:endParaRPr lang="en-US" dirty="0"/>
          </a:p>
        </p:txBody>
      </p:sp>
      <p:cxnSp>
        <p:nvCxnSpPr>
          <p:cNvPr id="21" name="Straight Arrow Connector 20" descr=" 33"/>
          <p:cNvCxnSpPr/>
          <p:nvPr/>
        </p:nvCxnSpPr>
        <p:spPr>
          <a:xfrm>
            <a:off x="7283158" y="4214209"/>
            <a:ext cx="286814" cy="465033"/>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7" name="TextBox 16" descr=" 38"/>
          <p:cNvSpPr txBox="1"/>
          <p:nvPr/>
        </p:nvSpPr>
        <p:spPr>
          <a:xfrm>
            <a:off x="1604363" y="5257800"/>
            <a:ext cx="1253869" cy="584775"/>
          </a:xfrm>
          <a:prstGeom prst="rect">
            <a:avLst/>
          </a:prstGeom>
          <a:noFill/>
        </p:spPr>
        <p:txBody>
          <a:bodyPr wrap="none" rtlCol="0">
            <a:spAutoFit/>
          </a:bodyPr>
          <a:lstStyle/>
          <a:p>
            <a:r>
              <a:rPr lang="en-US" sz="3200" dirty="0" smtClean="0"/>
              <a:t>$81 M</a:t>
            </a:r>
            <a:endParaRPr lang="en-US" sz="3200" dirty="0"/>
          </a:p>
        </p:txBody>
      </p:sp>
      <p:sp>
        <p:nvSpPr>
          <p:cNvPr id="16" name="TextBox 15" descr=" 39"/>
          <p:cNvSpPr txBox="1"/>
          <p:nvPr/>
        </p:nvSpPr>
        <p:spPr>
          <a:xfrm>
            <a:off x="1188528" y="4939843"/>
            <a:ext cx="2088072" cy="369332"/>
          </a:xfrm>
          <a:prstGeom prst="rect">
            <a:avLst/>
          </a:prstGeom>
          <a:noFill/>
        </p:spPr>
        <p:txBody>
          <a:bodyPr wrap="none" rtlCol="0">
            <a:spAutoFit/>
          </a:bodyPr>
          <a:lstStyle/>
          <a:p>
            <a:r>
              <a:rPr lang="en-US" dirty="0" smtClean="0">
                <a:solidFill>
                  <a:srgbClr val="FF0000"/>
                </a:solidFill>
              </a:rPr>
              <a:t>Electricity Cost 2012</a:t>
            </a:r>
            <a:endParaRPr lang="en-US" dirty="0">
              <a:solidFill>
                <a:srgbClr val="FF0000"/>
              </a:solidFill>
            </a:endParaRPr>
          </a:p>
        </p:txBody>
      </p:sp>
      <p:sp>
        <p:nvSpPr>
          <p:cNvPr id="19" name="TextBox 18" descr=" 40"/>
          <p:cNvSpPr txBox="1"/>
          <p:nvPr/>
        </p:nvSpPr>
        <p:spPr>
          <a:xfrm>
            <a:off x="990600" y="6400800"/>
            <a:ext cx="2062039" cy="369332"/>
          </a:xfrm>
          <a:prstGeom prst="rect">
            <a:avLst/>
          </a:prstGeom>
          <a:noFill/>
        </p:spPr>
        <p:txBody>
          <a:bodyPr wrap="none" rtlCol="0">
            <a:spAutoFit/>
          </a:bodyPr>
          <a:lstStyle/>
          <a:p>
            <a:r>
              <a:rPr lang="en-US" dirty="0" smtClean="0"/>
              <a:t>Source: GREENNETS</a:t>
            </a:r>
            <a:endParaRPr lang="en-US" dirty="0"/>
          </a:p>
        </p:txBody>
      </p:sp>
      <p:sp>
        <p:nvSpPr>
          <p:cNvPr id="3" name="Slide Number Placeholder 2" descr=" 3"/>
          <p:cNvSpPr>
            <a:spLocks noGrp="1"/>
          </p:cNvSpPr>
          <p:nvPr>
            <p:ph type="sldNum" sz="quarter" idx="12"/>
          </p:nvPr>
        </p:nvSpPr>
        <p:spPr/>
        <p:txBody>
          <a:bodyPr/>
          <a:lstStyle/>
          <a:p>
            <a:r>
              <a:rPr lang="en-US" smtClean="0"/>
              <a:t>5</a:t>
            </a:r>
            <a:endParaRPr lang="en-US"/>
          </a:p>
        </p:txBody>
      </p:sp>
    </p:spTree>
    <p:extLst>
      <p:ext uri="{BB962C8B-B14F-4D97-AF65-F5344CB8AC3E}">
        <p14:creationId xmlns:p14="http://schemas.microsoft.com/office/powerpoint/2010/main" val="40188685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Motivation</a:t>
            </a:r>
            <a:endParaRPr lang="en-US" dirty="0"/>
          </a:p>
        </p:txBody>
      </p:sp>
      <p:pic>
        <p:nvPicPr>
          <p:cNvPr id="1026"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447800"/>
            <a:ext cx="3079750" cy="125912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descr=" 4"/>
          <p:cNvSpPr txBox="1"/>
          <p:nvPr/>
        </p:nvSpPr>
        <p:spPr>
          <a:xfrm>
            <a:off x="3683988" y="1556376"/>
            <a:ext cx="1462260" cy="584775"/>
          </a:xfrm>
          <a:prstGeom prst="rect">
            <a:avLst/>
          </a:prstGeom>
          <a:noFill/>
        </p:spPr>
        <p:txBody>
          <a:bodyPr wrap="none" rtlCol="0">
            <a:spAutoFit/>
          </a:bodyPr>
          <a:lstStyle/>
          <a:p>
            <a:r>
              <a:rPr lang="en-US" sz="3200" dirty="0" smtClean="0"/>
              <a:t>$951 M</a:t>
            </a:r>
            <a:endParaRPr lang="en-US" sz="3200" dirty="0"/>
          </a:p>
        </p:txBody>
      </p:sp>
      <p:sp>
        <p:nvSpPr>
          <p:cNvPr id="13" name="TextBox 12" descr=" 10"/>
          <p:cNvSpPr txBox="1"/>
          <p:nvPr/>
        </p:nvSpPr>
        <p:spPr>
          <a:xfrm>
            <a:off x="3663810" y="2680157"/>
            <a:ext cx="1462260" cy="584775"/>
          </a:xfrm>
          <a:prstGeom prst="rect">
            <a:avLst/>
          </a:prstGeom>
          <a:noFill/>
        </p:spPr>
        <p:txBody>
          <a:bodyPr wrap="none" rtlCol="0">
            <a:spAutoFit/>
          </a:bodyPr>
          <a:lstStyle/>
          <a:p>
            <a:r>
              <a:rPr lang="en-US" sz="3200" dirty="0" smtClean="0"/>
              <a:t>$143 M</a:t>
            </a:r>
            <a:endParaRPr lang="en-US" sz="3200" dirty="0"/>
          </a:p>
        </p:txBody>
      </p:sp>
      <p:cxnSp>
        <p:nvCxnSpPr>
          <p:cNvPr id="14" name="Straight Connector 13" descr=" 12"/>
          <p:cNvCxnSpPr/>
          <p:nvPr/>
        </p:nvCxnSpPr>
        <p:spPr>
          <a:xfrm>
            <a:off x="143435" y="3352800"/>
            <a:ext cx="86868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5" name="Picture 6" descr=" 103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800" y="3657600"/>
            <a:ext cx="3299386" cy="102164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hart 7" descr=" 18"/>
          <p:cNvGraphicFramePr>
            <a:graphicFrameLocks/>
          </p:cNvGraphicFramePr>
          <p:nvPr>
            <p:extLst>
              <p:ext uri="{D42A27DB-BD31-4B8C-83A1-F6EECF244321}">
                <p14:modId xmlns:p14="http://schemas.microsoft.com/office/powerpoint/2010/main" val="729512228"/>
              </p:ext>
            </p:extLst>
          </p:nvPr>
        </p:nvGraphicFramePr>
        <p:xfrm>
          <a:off x="6284372" y="1391564"/>
          <a:ext cx="2900082" cy="1941271"/>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descr=" 13"/>
          <p:cNvSpPr txBox="1"/>
          <p:nvPr/>
        </p:nvSpPr>
        <p:spPr>
          <a:xfrm>
            <a:off x="7243257" y="533400"/>
            <a:ext cx="1441420" cy="646331"/>
          </a:xfrm>
          <a:prstGeom prst="rect">
            <a:avLst/>
          </a:prstGeom>
          <a:noFill/>
        </p:spPr>
        <p:txBody>
          <a:bodyPr wrap="none" rtlCol="0">
            <a:spAutoFit/>
          </a:bodyPr>
          <a:lstStyle/>
          <a:p>
            <a:r>
              <a:rPr lang="en-US" dirty="0" smtClean="0"/>
              <a:t>Electricity Bill</a:t>
            </a:r>
          </a:p>
          <a:p>
            <a:pPr algn="ctr"/>
            <a:r>
              <a:rPr lang="en-US" dirty="0" smtClean="0"/>
              <a:t>15%</a:t>
            </a:r>
            <a:endParaRPr lang="en-US" dirty="0"/>
          </a:p>
        </p:txBody>
      </p:sp>
      <p:cxnSp>
        <p:nvCxnSpPr>
          <p:cNvPr id="10" name="Straight Arrow Connector 9" descr=" 16"/>
          <p:cNvCxnSpPr/>
          <p:nvPr/>
        </p:nvCxnSpPr>
        <p:spPr>
          <a:xfrm flipH="1">
            <a:off x="7461390" y="990600"/>
            <a:ext cx="108582" cy="46886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5" name="TextBox 4" descr=" 22"/>
          <p:cNvSpPr txBox="1"/>
          <p:nvPr/>
        </p:nvSpPr>
        <p:spPr>
          <a:xfrm>
            <a:off x="3594847" y="1219200"/>
            <a:ext cx="1704056" cy="369332"/>
          </a:xfrm>
          <a:prstGeom prst="rect">
            <a:avLst/>
          </a:prstGeom>
          <a:noFill/>
        </p:spPr>
        <p:txBody>
          <a:bodyPr wrap="none" rtlCol="0">
            <a:spAutoFit/>
          </a:bodyPr>
          <a:lstStyle/>
          <a:p>
            <a:r>
              <a:rPr lang="en-US" dirty="0" smtClean="0">
                <a:solidFill>
                  <a:schemeClr val="accent3">
                    <a:lumMod val="75000"/>
                  </a:schemeClr>
                </a:solidFill>
              </a:rPr>
              <a:t>Annual DC </a:t>
            </a:r>
            <a:r>
              <a:rPr lang="en-US" dirty="0" err="1" smtClean="0">
                <a:solidFill>
                  <a:schemeClr val="accent3">
                    <a:lumMod val="75000"/>
                  </a:schemeClr>
                </a:solidFill>
              </a:rPr>
              <a:t>Opex</a:t>
            </a:r>
            <a:endParaRPr lang="en-US" dirty="0">
              <a:solidFill>
                <a:schemeClr val="accent3">
                  <a:lumMod val="75000"/>
                </a:schemeClr>
              </a:solidFill>
            </a:endParaRPr>
          </a:p>
        </p:txBody>
      </p:sp>
      <p:sp>
        <p:nvSpPr>
          <p:cNvPr id="12" name="TextBox 11" descr=" 26"/>
          <p:cNvSpPr txBox="1"/>
          <p:nvPr/>
        </p:nvSpPr>
        <p:spPr>
          <a:xfrm>
            <a:off x="3614504" y="2362200"/>
            <a:ext cx="1567096" cy="369332"/>
          </a:xfrm>
          <a:prstGeom prst="rect">
            <a:avLst/>
          </a:prstGeom>
          <a:noFill/>
        </p:spPr>
        <p:txBody>
          <a:bodyPr wrap="none" rtlCol="0">
            <a:spAutoFit/>
          </a:bodyPr>
          <a:lstStyle/>
          <a:p>
            <a:r>
              <a:rPr lang="en-US" dirty="0" smtClean="0">
                <a:solidFill>
                  <a:srgbClr val="FF0000"/>
                </a:solidFill>
              </a:rPr>
              <a:t>Electricity Cost</a:t>
            </a:r>
            <a:endParaRPr lang="en-US" dirty="0">
              <a:solidFill>
                <a:srgbClr val="FF0000"/>
              </a:solidFill>
            </a:endParaRPr>
          </a:p>
        </p:txBody>
      </p:sp>
      <p:graphicFrame>
        <p:nvGraphicFramePr>
          <p:cNvPr id="18" name="Chart 17" descr=" 28"/>
          <p:cNvGraphicFramePr>
            <a:graphicFrameLocks/>
          </p:cNvGraphicFramePr>
          <p:nvPr>
            <p:extLst>
              <p:ext uri="{D42A27DB-BD31-4B8C-83A1-F6EECF244321}">
                <p14:modId xmlns:p14="http://schemas.microsoft.com/office/powerpoint/2010/main" val="3560089749"/>
              </p:ext>
            </p:extLst>
          </p:nvPr>
        </p:nvGraphicFramePr>
        <p:xfrm>
          <a:off x="7010400" y="4419600"/>
          <a:ext cx="1981200" cy="1752599"/>
        </p:xfrm>
        <a:graphic>
          <a:graphicData uri="http://schemas.openxmlformats.org/drawingml/2006/chart">
            <c:chart xmlns:c="http://schemas.openxmlformats.org/drawingml/2006/chart" xmlns:r="http://schemas.openxmlformats.org/officeDocument/2006/relationships" r:id="rId5"/>
          </a:graphicData>
        </a:graphic>
      </p:graphicFrame>
      <p:sp>
        <p:nvSpPr>
          <p:cNvPr id="20" name="TextBox 19" descr=" 32"/>
          <p:cNvSpPr txBox="1"/>
          <p:nvPr/>
        </p:nvSpPr>
        <p:spPr>
          <a:xfrm>
            <a:off x="6436772" y="3657433"/>
            <a:ext cx="1441420" cy="646331"/>
          </a:xfrm>
          <a:prstGeom prst="rect">
            <a:avLst/>
          </a:prstGeom>
          <a:noFill/>
        </p:spPr>
        <p:txBody>
          <a:bodyPr wrap="none" rtlCol="0">
            <a:spAutoFit/>
          </a:bodyPr>
          <a:lstStyle/>
          <a:p>
            <a:r>
              <a:rPr lang="en-US" dirty="0" smtClean="0"/>
              <a:t>Electricity Bill</a:t>
            </a:r>
          </a:p>
          <a:p>
            <a:pPr algn="ctr"/>
            <a:r>
              <a:rPr lang="en-US" dirty="0" err="1" smtClean="0"/>
              <a:t>Upto</a:t>
            </a:r>
            <a:r>
              <a:rPr lang="en-US" dirty="0" smtClean="0"/>
              <a:t> 50%</a:t>
            </a:r>
            <a:endParaRPr lang="en-US" dirty="0"/>
          </a:p>
        </p:txBody>
      </p:sp>
      <p:cxnSp>
        <p:nvCxnSpPr>
          <p:cNvPr id="21" name="Straight Arrow Connector 20" descr=" 33"/>
          <p:cNvCxnSpPr/>
          <p:nvPr/>
        </p:nvCxnSpPr>
        <p:spPr>
          <a:xfrm>
            <a:off x="7283158" y="4214209"/>
            <a:ext cx="286814" cy="465033"/>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17" name="TextBox 16" descr=" 38"/>
          <p:cNvSpPr txBox="1"/>
          <p:nvPr/>
        </p:nvSpPr>
        <p:spPr>
          <a:xfrm>
            <a:off x="1604363" y="5257800"/>
            <a:ext cx="1253869" cy="584775"/>
          </a:xfrm>
          <a:prstGeom prst="rect">
            <a:avLst/>
          </a:prstGeom>
          <a:noFill/>
        </p:spPr>
        <p:txBody>
          <a:bodyPr wrap="none" rtlCol="0">
            <a:spAutoFit/>
          </a:bodyPr>
          <a:lstStyle/>
          <a:p>
            <a:r>
              <a:rPr lang="en-US" sz="3200" dirty="0" smtClean="0"/>
              <a:t>$81 M</a:t>
            </a:r>
            <a:endParaRPr lang="en-US" sz="3200" dirty="0"/>
          </a:p>
        </p:txBody>
      </p:sp>
      <p:sp>
        <p:nvSpPr>
          <p:cNvPr id="16" name="TextBox 15" descr=" 39"/>
          <p:cNvSpPr txBox="1"/>
          <p:nvPr/>
        </p:nvSpPr>
        <p:spPr>
          <a:xfrm>
            <a:off x="1188528" y="4939843"/>
            <a:ext cx="2088072" cy="369332"/>
          </a:xfrm>
          <a:prstGeom prst="rect">
            <a:avLst/>
          </a:prstGeom>
          <a:noFill/>
        </p:spPr>
        <p:txBody>
          <a:bodyPr wrap="none" rtlCol="0">
            <a:spAutoFit/>
          </a:bodyPr>
          <a:lstStyle/>
          <a:p>
            <a:r>
              <a:rPr lang="en-US" dirty="0" smtClean="0">
                <a:solidFill>
                  <a:srgbClr val="FF0000"/>
                </a:solidFill>
              </a:rPr>
              <a:t>Electricity Cost 2012</a:t>
            </a:r>
            <a:endParaRPr lang="en-US" dirty="0">
              <a:solidFill>
                <a:srgbClr val="FF0000"/>
              </a:solidFill>
            </a:endParaRPr>
          </a:p>
        </p:txBody>
      </p:sp>
      <p:sp>
        <p:nvSpPr>
          <p:cNvPr id="22" name="TextBox 21" descr=" 35"/>
          <p:cNvSpPr txBox="1"/>
          <p:nvPr/>
        </p:nvSpPr>
        <p:spPr>
          <a:xfrm>
            <a:off x="3135344" y="5580965"/>
            <a:ext cx="4021807" cy="523220"/>
          </a:xfrm>
          <a:prstGeom prst="rect">
            <a:avLst/>
          </a:prstGeom>
          <a:solidFill>
            <a:srgbClr val="C00000"/>
          </a:solidFill>
        </p:spPr>
        <p:txBody>
          <a:bodyPr wrap="none" rtlCol="0">
            <a:spAutoFit/>
          </a:bodyPr>
          <a:lstStyle/>
          <a:p>
            <a:r>
              <a:rPr lang="en-US" sz="2800" dirty="0" smtClean="0">
                <a:solidFill>
                  <a:schemeClr val="accent1">
                    <a:lumMod val="40000"/>
                    <a:lumOff val="60000"/>
                  </a:schemeClr>
                </a:solidFill>
              </a:rPr>
              <a:t>Significant electricity costs</a:t>
            </a:r>
            <a:endParaRPr lang="en-US" sz="2800" dirty="0">
              <a:solidFill>
                <a:schemeClr val="accent1">
                  <a:lumMod val="40000"/>
                  <a:lumOff val="60000"/>
                </a:schemeClr>
              </a:solidFill>
            </a:endParaRPr>
          </a:p>
        </p:txBody>
      </p:sp>
      <p:sp>
        <p:nvSpPr>
          <p:cNvPr id="3" name="Slide Number Placeholder 2" descr=" 3"/>
          <p:cNvSpPr>
            <a:spLocks noGrp="1"/>
          </p:cNvSpPr>
          <p:nvPr>
            <p:ph type="sldNum" sz="quarter" idx="12"/>
          </p:nvPr>
        </p:nvSpPr>
        <p:spPr/>
        <p:txBody>
          <a:bodyPr/>
          <a:lstStyle/>
          <a:p>
            <a:r>
              <a:rPr lang="en-US" smtClean="0"/>
              <a:t>5</a:t>
            </a:r>
            <a:endParaRPr lang="en-US"/>
          </a:p>
        </p:txBody>
      </p:sp>
    </p:spTree>
    <p:extLst>
      <p:ext uri="{BB962C8B-B14F-4D97-AF65-F5344CB8AC3E}">
        <p14:creationId xmlns:p14="http://schemas.microsoft.com/office/powerpoint/2010/main" val="16230619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b="1" dirty="0" smtClean="0">
                <a:solidFill>
                  <a:srgbClr val="FF0000"/>
                </a:solidFill>
              </a:rPr>
              <a:t>Opportunity and key idea</a:t>
            </a:r>
          </a:p>
          <a:p>
            <a:r>
              <a:rPr lang="en-US" dirty="0" smtClean="0"/>
              <a:t>Case studies:</a:t>
            </a:r>
          </a:p>
          <a:p>
            <a:pPr lvl="1"/>
            <a:r>
              <a:rPr lang="en-US" dirty="0" smtClean="0"/>
              <a:t>Data centers (e.g., Facebook and Google)</a:t>
            </a:r>
          </a:p>
          <a:p>
            <a:pPr lvl="1"/>
            <a:r>
              <a:rPr lang="en-US" dirty="0" smtClean="0"/>
              <a:t>Cellular networks (e.g., Sprint and Verizon)</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r>
              <a:rPr lang="en-US" smtClean="0"/>
              <a:t>6</a:t>
            </a:r>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Opportunity</a:t>
            </a:r>
            <a:endParaRPr lang="en-US" dirty="0"/>
          </a:p>
        </p:txBody>
      </p:sp>
      <p:sp>
        <p:nvSpPr>
          <p:cNvPr id="39" name="Rectangle 38" descr=" 39"/>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lide Number Placeholder 46" descr=" 47"/>
          <p:cNvSpPr>
            <a:spLocks noGrp="1"/>
          </p:cNvSpPr>
          <p:nvPr>
            <p:ph type="sldNum" sz="quarter" idx="12"/>
          </p:nvPr>
        </p:nvSpPr>
        <p:spPr/>
        <p:txBody>
          <a:bodyPr/>
          <a:lstStyle/>
          <a:p>
            <a:r>
              <a:rPr lang="en-US" smtClean="0"/>
              <a:t>7</a:t>
            </a:r>
            <a:endParaRPr lang="en-US"/>
          </a:p>
        </p:txBody>
      </p:sp>
      <p:pic>
        <p:nvPicPr>
          <p:cNvPr id="52" name="Picture 51" descr="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75" y="1981200"/>
            <a:ext cx="7092925" cy="3810000"/>
          </a:xfrm>
          <a:prstGeom prst="rect">
            <a:avLst/>
          </a:prstGeom>
        </p:spPr>
      </p:pic>
    </p:spTree>
    <p:extLst>
      <p:ext uri="{BB962C8B-B14F-4D97-AF65-F5344CB8AC3E}">
        <p14:creationId xmlns:p14="http://schemas.microsoft.com/office/powerpoint/2010/main" val="202656289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Opportunity</a:t>
            </a:r>
            <a:endParaRPr lang="en-US" dirty="0"/>
          </a:p>
        </p:txBody>
      </p:sp>
      <p:sp>
        <p:nvSpPr>
          <p:cNvPr id="39" name="Rectangle 38" descr=" 39"/>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lide Number Placeholder 46" descr=" 47"/>
          <p:cNvSpPr>
            <a:spLocks noGrp="1"/>
          </p:cNvSpPr>
          <p:nvPr>
            <p:ph type="sldNum" sz="quarter" idx="12"/>
          </p:nvPr>
        </p:nvSpPr>
        <p:spPr/>
        <p:txBody>
          <a:bodyPr/>
          <a:lstStyle/>
          <a:p>
            <a:r>
              <a:rPr lang="en-US" smtClean="0"/>
              <a:t>7</a:t>
            </a:r>
            <a:endParaRPr lang="en-US"/>
          </a:p>
        </p:txBody>
      </p:sp>
      <p:pic>
        <p:nvPicPr>
          <p:cNvPr id="52" name="Picture 51" descr="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75" y="1981200"/>
            <a:ext cx="7092925" cy="3810000"/>
          </a:xfrm>
          <a:prstGeom prst="rect">
            <a:avLst/>
          </a:prstGeom>
        </p:spPr>
      </p:pic>
      <p:sp>
        <p:nvSpPr>
          <p:cNvPr id="6" name="Rounded Rectangular Callout 5" descr=" 53"/>
          <p:cNvSpPr/>
          <p:nvPr/>
        </p:nvSpPr>
        <p:spPr>
          <a:xfrm>
            <a:off x="2047816" y="1260143"/>
            <a:ext cx="2566579" cy="457200"/>
          </a:xfrm>
          <a:prstGeom prst="wedgeRoundRectCallout">
            <a:avLst>
              <a:gd name="adj1" fmla="val -60182"/>
              <a:gd name="adj2" fmla="val 1789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 Search queries</a:t>
            </a:r>
            <a:endParaRPr lang="en-US" dirty="0"/>
          </a:p>
        </p:txBody>
      </p:sp>
    </p:spTree>
    <p:extLst>
      <p:ext uri="{BB962C8B-B14F-4D97-AF65-F5344CB8AC3E}">
        <p14:creationId xmlns:p14="http://schemas.microsoft.com/office/powerpoint/2010/main" val="237038564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Opportunity</a:t>
            </a:r>
            <a:endParaRPr lang="en-US" dirty="0"/>
          </a:p>
        </p:txBody>
      </p:sp>
      <p:sp>
        <p:nvSpPr>
          <p:cNvPr id="8" name="TextBox 7" descr=" 25"/>
          <p:cNvSpPr txBox="1"/>
          <p:nvPr/>
        </p:nvSpPr>
        <p:spPr>
          <a:xfrm>
            <a:off x="48904" y="6135469"/>
            <a:ext cx="9067803" cy="646331"/>
          </a:xfrm>
          <a:prstGeom prst="rect">
            <a:avLst/>
          </a:prstGeom>
          <a:noFill/>
        </p:spPr>
        <p:txBody>
          <a:bodyPr wrap="none" rtlCol="0">
            <a:spAutoFit/>
          </a:bodyPr>
          <a:lstStyle/>
          <a:p>
            <a:r>
              <a:rPr lang="en-US" dirty="0" smtClean="0"/>
              <a:t>Barroso et. al, “The Case for Energy Proportional Computing”, IEEE Computer, 2007</a:t>
            </a:r>
          </a:p>
          <a:p>
            <a:r>
              <a:rPr lang="en-US" dirty="0"/>
              <a:t>Peng et. al, </a:t>
            </a:r>
            <a:r>
              <a:rPr lang="en-US" dirty="0" smtClean="0"/>
              <a:t>“Traffic-Driven Power Savings in Operational 3G Cellular Networks”, MOBICOM 2011</a:t>
            </a:r>
            <a:endParaRPr lang="en-US" dirty="0"/>
          </a:p>
        </p:txBody>
      </p:sp>
      <p:sp>
        <p:nvSpPr>
          <p:cNvPr id="39" name="Rectangle 38" descr=" 39"/>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lide Number Placeholder 46" descr=" 47"/>
          <p:cNvSpPr>
            <a:spLocks noGrp="1"/>
          </p:cNvSpPr>
          <p:nvPr>
            <p:ph type="sldNum" sz="quarter" idx="12"/>
          </p:nvPr>
        </p:nvSpPr>
        <p:spPr/>
        <p:txBody>
          <a:bodyPr/>
          <a:lstStyle/>
          <a:p>
            <a:r>
              <a:rPr lang="en-US" smtClean="0"/>
              <a:t>7</a:t>
            </a:r>
            <a:endParaRPr lang="en-US"/>
          </a:p>
        </p:txBody>
      </p:sp>
      <p:pic>
        <p:nvPicPr>
          <p:cNvPr id="52" name="Picture 51" descr="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475" y="1981200"/>
            <a:ext cx="7092925" cy="3810000"/>
          </a:xfrm>
          <a:prstGeom prst="rect">
            <a:avLst/>
          </a:prstGeom>
        </p:spPr>
      </p:pic>
      <p:sp>
        <p:nvSpPr>
          <p:cNvPr id="7" name="TextBox 6" descr=" 55"/>
          <p:cNvSpPr txBox="1"/>
          <p:nvPr/>
        </p:nvSpPr>
        <p:spPr>
          <a:xfrm>
            <a:off x="6602696" y="1524000"/>
            <a:ext cx="1475340" cy="369332"/>
          </a:xfrm>
          <a:prstGeom prst="rect">
            <a:avLst/>
          </a:prstGeom>
          <a:solidFill>
            <a:schemeClr val="accent1">
              <a:lumMod val="60000"/>
              <a:lumOff val="40000"/>
            </a:schemeClr>
          </a:solidFill>
        </p:spPr>
        <p:txBody>
          <a:bodyPr wrap="none" rtlCol="0">
            <a:spAutoFit/>
          </a:bodyPr>
          <a:lstStyle/>
          <a:p>
            <a:r>
              <a:rPr lang="en-US" dirty="0" smtClean="0"/>
              <a:t>Diurnal cycles</a:t>
            </a:r>
            <a:endParaRPr lang="en-US" dirty="0"/>
          </a:p>
        </p:txBody>
      </p:sp>
    </p:spTree>
    <p:extLst>
      <p:ext uri="{BB962C8B-B14F-4D97-AF65-F5344CB8AC3E}">
        <p14:creationId xmlns:p14="http://schemas.microsoft.com/office/powerpoint/2010/main" val="149553320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Opportunity</a:t>
            </a:r>
            <a:endParaRPr lang="en-US" dirty="0"/>
          </a:p>
        </p:txBody>
      </p:sp>
      <p:pic>
        <p:nvPicPr>
          <p:cNvPr id="13"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52600"/>
            <a:ext cx="91888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descr=" 5"/>
          <p:cNvCxnSpPr/>
          <p:nvPr/>
        </p:nvCxnSpPr>
        <p:spPr>
          <a:xfrm>
            <a:off x="609600" y="56388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descr=" 6"/>
          <p:cNvSpPr txBox="1"/>
          <p:nvPr/>
        </p:nvSpPr>
        <p:spPr>
          <a:xfrm>
            <a:off x="838200" y="5726668"/>
            <a:ext cx="649537" cy="369332"/>
          </a:xfrm>
          <a:prstGeom prst="rect">
            <a:avLst/>
          </a:prstGeom>
          <a:noFill/>
        </p:spPr>
        <p:txBody>
          <a:bodyPr wrap="none" rtlCol="0">
            <a:spAutoFit/>
          </a:bodyPr>
          <a:lstStyle/>
          <a:p>
            <a:r>
              <a:rPr lang="en-US" dirty="0" smtClean="0"/>
              <a:t>Time</a:t>
            </a:r>
            <a:endParaRPr lang="en-US" dirty="0"/>
          </a:p>
        </p:txBody>
      </p:sp>
      <p:cxnSp>
        <p:nvCxnSpPr>
          <p:cNvPr id="9" name="Straight Arrow Connector 8" descr=" 8"/>
          <p:cNvCxnSpPr/>
          <p:nvPr/>
        </p:nvCxnSpPr>
        <p:spPr>
          <a:xfrm flipV="1">
            <a:off x="457200" y="16002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descr=" 10"/>
          <p:cNvSpPr txBox="1"/>
          <p:nvPr/>
        </p:nvSpPr>
        <p:spPr>
          <a:xfrm rot="16200000">
            <a:off x="-491329" y="3511034"/>
            <a:ext cx="1527726" cy="369332"/>
          </a:xfrm>
          <a:prstGeom prst="rect">
            <a:avLst/>
          </a:prstGeom>
          <a:noFill/>
        </p:spPr>
        <p:txBody>
          <a:bodyPr wrap="none" rtlCol="0">
            <a:spAutoFit/>
          </a:bodyPr>
          <a:lstStyle/>
          <a:p>
            <a:r>
              <a:rPr lang="en-US" dirty="0" smtClean="0"/>
              <a:t>Traffic Volume</a:t>
            </a:r>
            <a:endParaRPr lang="en-US" dirty="0"/>
          </a:p>
        </p:txBody>
      </p:sp>
      <p:sp>
        <p:nvSpPr>
          <p:cNvPr id="14" name="TextBox 13" descr=" 12"/>
          <p:cNvSpPr txBox="1"/>
          <p:nvPr/>
        </p:nvSpPr>
        <p:spPr>
          <a:xfrm>
            <a:off x="228600" y="6096000"/>
            <a:ext cx="3807517" cy="369332"/>
          </a:xfrm>
          <a:prstGeom prst="rect">
            <a:avLst/>
          </a:prstGeom>
          <a:noFill/>
        </p:spPr>
        <p:txBody>
          <a:bodyPr wrap="none" rtlCol="0">
            <a:spAutoFit/>
          </a:bodyPr>
          <a:lstStyle/>
          <a:p>
            <a:r>
              <a:rPr lang="en-US" dirty="0" smtClean="0">
                <a:solidFill>
                  <a:srgbClr val="FF0000"/>
                </a:solidFill>
              </a:rPr>
              <a:t>Peak and trough are quite pronounced</a:t>
            </a:r>
            <a:endParaRPr lang="en-US" dirty="0">
              <a:solidFill>
                <a:srgbClr val="FF0000"/>
              </a:solidFill>
            </a:endParaRPr>
          </a:p>
        </p:txBody>
      </p:sp>
      <p:sp>
        <p:nvSpPr>
          <p:cNvPr id="39" name="Rectangle 38" descr=" 39"/>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lide Number Placeholder 46" descr=" 47"/>
          <p:cNvSpPr>
            <a:spLocks noGrp="1"/>
          </p:cNvSpPr>
          <p:nvPr>
            <p:ph type="sldNum" sz="quarter" idx="12"/>
          </p:nvPr>
        </p:nvSpPr>
        <p:spPr/>
        <p:txBody>
          <a:bodyPr/>
          <a:lstStyle/>
          <a:p>
            <a:r>
              <a:rPr lang="en-US" smtClean="0"/>
              <a:t>7</a:t>
            </a:r>
            <a:endParaRPr lang="en-US"/>
          </a:p>
        </p:txBody>
      </p:sp>
    </p:spTree>
    <p:extLst>
      <p:ext uri="{BB962C8B-B14F-4D97-AF65-F5344CB8AC3E}">
        <p14:creationId xmlns:p14="http://schemas.microsoft.com/office/powerpoint/2010/main" val="275828029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Opportunity</a:t>
            </a:r>
            <a:endParaRPr lang="en-US" dirty="0"/>
          </a:p>
        </p:txBody>
      </p:sp>
      <p:pic>
        <p:nvPicPr>
          <p:cNvPr id="13"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52600"/>
            <a:ext cx="91888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descr=" 5"/>
          <p:cNvCxnSpPr/>
          <p:nvPr/>
        </p:nvCxnSpPr>
        <p:spPr>
          <a:xfrm>
            <a:off x="609600" y="56388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descr=" 6"/>
          <p:cNvSpPr txBox="1"/>
          <p:nvPr/>
        </p:nvSpPr>
        <p:spPr>
          <a:xfrm>
            <a:off x="838200" y="5726668"/>
            <a:ext cx="649537" cy="369332"/>
          </a:xfrm>
          <a:prstGeom prst="rect">
            <a:avLst/>
          </a:prstGeom>
          <a:noFill/>
        </p:spPr>
        <p:txBody>
          <a:bodyPr wrap="none" rtlCol="0">
            <a:spAutoFit/>
          </a:bodyPr>
          <a:lstStyle/>
          <a:p>
            <a:r>
              <a:rPr lang="en-US" dirty="0" smtClean="0"/>
              <a:t>Time</a:t>
            </a:r>
            <a:endParaRPr lang="en-US" dirty="0"/>
          </a:p>
        </p:txBody>
      </p:sp>
      <p:cxnSp>
        <p:nvCxnSpPr>
          <p:cNvPr id="9" name="Straight Arrow Connector 8" descr=" 8"/>
          <p:cNvCxnSpPr/>
          <p:nvPr/>
        </p:nvCxnSpPr>
        <p:spPr>
          <a:xfrm flipV="1">
            <a:off x="457200" y="16002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descr=" 10"/>
          <p:cNvSpPr txBox="1"/>
          <p:nvPr/>
        </p:nvSpPr>
        <p:spPr>
          <a:xfrm rot="16200000">
            <a:off x="-491329" y="3511034"/>
            <a:ext cx="1527726" cy="369332"/>
          </a:xfrm>
          <a:prstGeom prst="rect">
            <a:avLst/>
          </a:prstGeom>
          <a:noFill/>
        </p:spPr>
        <p:txBody>
          <a:bodyPr wrap="none" rtlCol="0">
            <a:spAutoFit/>
          </a:bodyPr>
          <a:lstStyle/>
          <a:p>
            <a:r>
              <a:rPr lang="en-US" dirty="0" smtClean="0"/>
              <a:t>Traffic Volume</a:t>
            </a:r>
            <a:endParaRPr lang="en-US" dirty="0"/>
          </a:p>
        </p:txBody>
      </p:sp>
      <p:sp>
        <p:nvSpPr>
          <p:cNvPr id="15" name="Rounded Rectangular Callout 14" descr=" 11"/>
          <p:cNvSpPr/>
          <p:nvPr/>
        </p:nvSpPr>
        <p:spPr>
          <a:xfrm>
            <a:off x="38100" y="726018"/>
            <a:ext cx="2514600" cy="685800"/>
          </a:xfrm>
          <a:prstGeom prst="wedgeRoundRectCallout">
            <a:avLst>
              <a:gd name="adj1" fmla="val 4133"/>
              <a:gd name="adj2" fmla="val 96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provisioned according to peak</a:t>
            </a:r>
            <a:endParaRPr lang="en-US" dirty="0"/>
          </a:p>
        </p:txBody>
      </p:sp>
      <p:sp>
        <p:nvSpPr>
          <p:cNvPr id="39" name="Rectangle 38" descr=" 39"/>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lide Number Placeholder 46" descr=" 47"/>
          <p:cNvSpPr>
            <a:spLocks noGrp="1"/>
          </p:cNvSpPr>
          <p:nvPr>
            <p:ph type="sldNum" sz="quarter" idx="12"/>
          </p:nvPr>
        </p:nvSpPr>
        <p:spPr/>
        <p:txBody>
          <a:bodyPr/>
          <a:lstStyle/>
          <a:p>
            <a:r>
              <a:rPr lang="en-US" smtClean="0"/>
              <a:t>7</a:t>
            </a:r>
            <a:endParaRPr lang="en-US"/>
          </a:p>
        </p:txBody>
      </p:sp>
    </p:spTree>
    <p:extLst>
      <p:ext uri="{BB962C8B-B14F-4D97-AF65-F5344CB8AC3E}">
        <p14:creationId xmlns:p14="http://schemas.microsoft.com/office/powerpoint/2010/main" val="3080330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sp>
        <p:nvSpPr>
          <p:cNvPr id="21" name="TextBox 20" descr=" 21"/>
          <p:cNvSpPr txBox="1"/>
          <p:nvPr/>
        </p:nvSpPr>
        <p:spPr>
          <a:xfrm>
            <a:off x="70512" y="6394276"/>
            <a:ext cx="2437847" cy="369332"/>
          </a:xfrm>
          <a:prstGeom prst="rect">
            <a:avLst/>
          </a:prstGeom>
          <a:noFill/>
        </p:spPr>
        <p:txBody>
          <a:bodyPr wrap="none" rtlCol="0">
            <a:spAutoFit/>
          </a:bodyPr>
          <a:lstStyle/>
          <a:p>
            <a:r>
              <a:rPr lang="en-US" dirty="0" smtClean="0"/>
              <a:t>Source: freeimages.com</a:t>
            </a:r>
            <a:endParaRPr lang="en-US" dirty="0"/>
          </a:p>
        </p:txBody>
      </p:sp>
      <p:pic>
        <p:nvPicPr>
          <p:cNvPr id="6" name="Picture 2" descr=" 40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336" y="3767177"/>
            <a:ext cx="3327328" cy="1871623"/>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17" descr=" 18"/>
          <p:cNvSpPr>
            <a:spLocks noGrp="1"/>
          </p:cNvSpPr>
          <p:nvPr>
            <p:ph type="sldNum" sz="quarter" idx="12"/>
          </p:nvPr>
        </p:nvSpPr>
        <p:spPr/>
        <p:txBody>
          <a:bodyPr/>
          <a:lstStyle/>
          <a:p>
            <a:r>
              <a:rPr lang="en-US" smtClean="0"/>
              <a:t>3</a:t>
            </a:r>
            <a:endParaRPr lang="en-US"/>
          </a:p>
        </p:txBody>
      </p:sp>
    </p:spTree>
    <p:extLst>
      <p:ext uri="{BB962C8B-B14F-4D97-AF65-F5344CB8AC3E}">
        <p14:creationId xmlns:p14="http://schemas.microsoft.com/office/powerpoint/2010/main" val="13407183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Opportunity</a:t>
            </a:r>
            <a:endParaRPr lang="en-US" dirty="0"/>
          </a:p>
        </p:txBody>
      </p:sp>
      <p:pic>
        <p:nvPicPr>
          <p:cNvPr id="13"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52600"/>
            <a:ext cx="91888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descr=" 5"/>
          <p:cNvCxnSpPr/>
          <p:nvPr/>
        </p:nvCxnSpPr>
        <p:spPr>
          <a:xfrm>
            <a:off x="609600" y="56388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descr=" 6"/>
          <p:cNvSpPr txBox="1"/>
          <p:nvPr/>
        </p:nvSpPr>
        <p:spPr>
          <a:xfrm>
            <a:off x="838200" y="5726668"/>
            <a:ext cx="649537" cy="369332"/>
          </a:xfrm>
          <a:prstGeom prst="rect">
            <a:avLst/>
          </a:prstGeom>
          <a:noFill/>
        </p:spPr>
        <p:txBody>
          <a:bodyPr wrap="none" rtlCol="0">
            <a:spAutoFit/>
          </a:bodyPr>
          <a:lstStyle/>
          <a:p>
            <a:r>
              <a:rPr lang="en-US" dirty="0" smtClean="0"/>
              <a:t>Time</a:t>
            </a:r>
            <a:endParaRPr lang="en-US" dirty="0"/>
          </a:p>
        </p:txBody>
      </p:sp>
      <p:cxnSp>
        <p:nvCxnSpPr>
          <p:cNvPr id="9" name="Straight Arrow Connector 8" descr=" 8"/>
          <p:cNvCxnSpPr/>
          <p:nvPr/>
        </p:nvCxnSpPr>
        <p:spPr>
          <a:xfrm flipV="1">
            <a:off x="457200" y="16002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descr=" 10"/>
          <p:cNvSpPr txBox="1"/>
          <p:nvPr/>
        </p:nvSpPr>
        <p:spPr>
          <a:xfrm rot="16200000">
            <a:off x="-491329" y="3511034"/>
            <a:ext cx="1527726" cy="369332"/>
          </a:xfrm>
          <a:prstGeom prst="rect">
            <a:avLst/>
          </a:prstGeom>
          <a:noFill/>
        </p:spPr>
        <p:txBody>
          <a:bodyPr wrap="none" rtlCol="0">
            <a:spAutoFit/>
          </a:bodyPr>
          <a:lstStyle/>
          <a:p>
            <a:r>
              <a:rPr lang="en-US" dirty="0" smtClean="0"/>
              <a:t>Traffic Volume</a:t>
            </a:r>
            <a:endParaRPr lang="en-US" dirty="0"/>
          </a:p>
        </p:txBody>
      </p:sp>
      <p:sp>
        <p:nvSpPr>
          <p:cNvPr id="15" name="Rounded Rectangular Callout 14" descr=" 11"/>
          <p:cNvSpPr/>
          <p:nvPr/>
        </p:nvSpPr>
        <p:spPr>
          <a:xfrm>
            <a:off x="38100" y="726018"/>
            <a:ext cx="2514600" cy="685800"/>
          </a:xfrm>
          <a:prstGeom prst="wedgeRoundRectCallout">
            <a:avLst>
              <a:gd name="adj1" fmla="val 4133"/>
              <a:gd name="adj2" fmla="val 96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provisioned according to peak</a:t>
            </a:r>
            <a:endParaRPr lang="en-US" dirty="0"/>
          </a:p>
        </p:txBody>
      </p:sp>
      <p:sp>
        <p:nvSpPr>
          <p:cNvPr id="14" name="Rounded Rectangular Callout 13" descr=" 14"/>
          <p:cNvSpPr/>
          <p:nvPr/>
        </p:nvSpPr>
        <p:spPr>
          <a:xfrm>
            <a:off x="2438400" y="1524000"/>
            <a:ext cx="3124200" cy="609600"/>
          </a:xfrm>
          <a:prstGeom prst="wedgeRoundRectCallout">
            <a:avLst>
              <a:gd name="adj1" fmla="val -53781"/>
              <a:gd name="adj2" fmla="val -1546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 Enough servers, storage and </a:t>
            </a:r>
            <a:r>
              <a:rPr lang="en-US" dirty="0" err="1" smtClean="0"/>
              <a:t>bw</a:t>
            </a:r>
            <a:r>
              <a:rPr lang="en-US" dirty="0" smtClean="0"/>
              <a:t> to handle peak</a:t>
            </a:r>
            <a:endParaRPr lang="en-US" dirty="0"/>
          </a:p>
        </p:txBody>
      </p:sp>
      <p:sp>
        <p:nvSpPr>
          <p:cNvPr id="39" name="Rectangle 38" descr=" 39"/>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lide Number Placeholder 46" descr=" 47"/>
          <p:cNvSpPr>
            <a:spLocks noGrp="1"/>
          </p:cNvSpPr>
          <p:nvPr>
            <p:ph type="sldNum" sz="quarter" idx="12"/>
          </p:nvPr>
        </p:nvSpPr>
        <p:spPr/>
        <p:txBody>
          <a:bodyPr/>
          <a:lstStyle/>
          <a:p>
            <a:r>
              <a:rPr lang="en-US" smtClean="0"/>
              <a:t>7</a:t>
            </a:r>
            <a:endParaRPr lang="en-US"/>
          </a:p>
        </p:txBody>
      </p:sp>
    </p:spTree>
    <p:extLst>
      <p:ext uri="{BB962C8B-B14F-4D97-AF65-F5344CB8AC3E}">
        <p14:creationId xmlns:p14="http://schemas.microsoft.com/office/powerpoint/2010/main" val="334382258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Opportunity</a:t>
            </a:r>
            <a:endParaRPr lang="en-US" dirty="0"/>
          </a:p>
        </p:txBody>
      </p:sp>
      <p:pic>
        <p:nvPicPr>
          <p:cNvPr id="13"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52600"/>
            <a:ext cx="91888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descr=" 5"/>
          <p:cNvCxnSpPr/>
          <p:nvPr/>
        </p:nvCxnSpPr>
        <p:spPr>
          <a:xfrm>
            <a:off x="609600" y="56388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descr=" 6"/>
          <p:cNvSpPr txBox="1"/>
          <p:nvPr/>
        </p:nvSpPr>
        <p:spPr>
          <a:xfrm>
            <a:off x="838200" y="5726668"/>
            <a:ext cx="649537" cy="369332"/>
          </a:xfrm>
          <a:prstGeom prst="rect">
            <a:avLst/>
          </a:prstGeom>
          <a:noFill/>
        </p:spPr>
        <p:txBody>
          <a:bodyPr wrap="none" rtlCol="0">
            <a:spAutoFit/>
          </a:bodyPr>
          <a:lstStyle/>
          <a:p>
            <a:r>
              <a:rPr lang="en-US" dirty="0" smtClean="0"/>
              <a:t>Time</a:t>
            </a:r>
            <a:endParaRPr lang="en-US" dirty="0"/>
          </a:p>
        </p:txBody>
      </p:sp>
      <p:cxnSp>
        <p:nvCxnSpPr>
          <p:cNvPr id="9" name="Straight Arrow Connector 8" descr=" 8"/>
          <p:cNvCxnSpPr/>
          <p:nvPr/>
        </p:nvCxnSpPr>
        <p:spPr>
          <a:xfrm flipV="1">
            <a:off x="457200" y="16002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descr=" 10"/>
          <p:cNvSpPr txBox="1"/>
          <p:nvPr/>
        </p:nvSpPr>
        <p:spPr>
          <a:xfrm rot="16200000">
            <a:off x="-491329" y="3511034"/>
            <a:ext cx="1527726" cy="369332"/>
          </a:xfrm>
          <a:prstGeom prst="rect">
            <a:avLst/>
          </a:prstGeom>
          <a:noFill/>
        </p:spPr>
        <p:txBody>
          <a:bodyPr wrap="none" rtlCol="0">
            <a:spAutoFit/>
          </a:bodyPr>
          <a:lstStyle/>
          <a:p>
            <a:r>
              <a:rPr lang="en-US" dirty="0" smtClean="0"/>
              <a:t>Traffic Volume</a:t>
            </a:r>
            <a:endParaRPr lang="en-US" dirty="0"/>
          </a:p>
        </p:txBody>
      </p:sp>
      <p:sp>
        <p:nvSpPr>
          <p:cNvPr id="15" name="Rounded Rectangular Callout 14" descr=" 11"/>
          <p:cNvSpPr/>
          <p:nvPr/>
        </p:nvSpPr>
        <p:spPr>
          <a:xfrm>
            <a:off x="38100" y="726018"/>
            <a:ext cx="2514600" cy="685800"/>
          </a:xfrm>
          <a:prstGeom prst="wedgeRoundRectCallout">
            <a:avLst>
              <a:gd name="adj1" fmla="val 4133"/>
              <a:gd name="adj2" fmla="val 9633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provisioned according to peak</a:t>
            </a:r>
            <a:endParaRPr lang="en-US" dirty="0"/>
          </a:p>
        </p:txBody>
      </p:sp>
      <p:sp>
        <p:nvSpPr>
          <p:cNvPr id="16" name="Rounded Rectangular Callout 15" descr=" 13"/>
          <p:cNvSpPr/>
          <p:nvPr/>
        </p:nvSpPr>
        <p:spPr>
          <a:xfrm>
            <a:off x="1771934" y="4076700"/>
            <a:ext cx="3028666" cy="342900"/>
          </a:xfrm>
          <a:prstGeom prst="wedgeRoundRectCallout">
            <a:avLst>
              <a:gd name="adj1" fmla="val -53564"/>
              <a:gd name="adj2" fmla="val 2893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equipment (nearly) idle</a:t>
            </a:r>
            <a:endParaRPr lang="en-US" dirty="0"/>
          </a:p>
        </p:txBody>
      </p:sp>
      <p:sp>
        <p:nvSpPr>
          <p:cNvPr id="14" name="Rounded Rectangular Callout 13" descr=" 14"/>
          <p:cNvSpPr/>
          <p:nvPr/>
        </p:nvSpPr>
        <p:spPr>
          <a:xfrm>
            <a:off x="2438400" y="1524000"/>
            <a:ext cx="3124200" cy="609600"/>
          </a:xfrm>
          <a:prstGeom prst="wedgeRoundRectCallout">
            <a:avLst>
              <a:gd name="adj1" fmla="val -53781"/>
              <a:gd name="adj2" fmla="val -15466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 Enough servers, storage and </a:t>
            </a:r>
            <a:r>
              <a:rPr lang="en-US" dirty="0" err="1" smtClean="0"/>
              <a:t>bw</a:t>
            </a:r>
            <a:r>
              <a:rPr lang="en-US" dirty="0" smtClean="0"/>
              <a:t> to handle peak</a:t>
            </a:r>
            <a:endParaRPr lang="en-US" dirty="0"/>
          </a:p>
        </p:txBody>
      </p:sp>
      <p:sp>
        <p:nvSpPr>
          <p:cNvPr id="39" name="Rectangle 38" descr=" 39"/>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lide Number Placeholder 46" descr=" 47"/>
          <p:cNvSpPr>
            <a:spLocks noGrp="1"/>
          </p:cNvSpPr>
          <p:nvPr>
            <p:ph type="sldNum" sz="quarter" idx="12"/>
          </p:nvPr>
        </p:nvSpPr>
        <p:spPr/>
        <p:txBody>
          <a:bodyPr/>
          <a:lstStyle/>
          <a:p>
            <a:r>
              <a:rPr lang="en-US" smtClean="0"/>
              <a:t>7</a:t>
            </a:r>
            <a:endParaRPr lang="en-US"/>
          </a:p>
        </p:txBody>
      </p:sp>
    </p:spTree>
    <p:extLst>
      <p:ext uri="{BB962C8B-B14F-4D97-AF65-F5344CB8AC3E}">
        <p14:creationId xmlns:p14="http://schemas.microsoft.com/office/powerpoint/2010/main" val="16715929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Opportunity</a:t>
            </a:r>
            <a:endParaRPr lang="en-US" dirty="0"/>
          </a:p>
        </p:txBody>
      </p:sp>
      <p:pic>
        <p:nvPicPr>
          <p:cNvPr id="13"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52600"/>
            <a:ext cx="91888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descr=" 5"/>
          <p:cNvCxnSpPr/>
          <p:nvPr/>
        </p:nvCxnSpPr>
        <p:spPr>
          <a:xfrm>
            <a:off x="609600" y="56388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descr=" 6"/>
          <p:cNvSpPr txBox="1"/>
          <p:nvPr/>
        </p:nvSpPr>
        <p:spPr>
          <a:xfrm>
            <a:off x="838200" y="5726668"/>
            <a:ext cx="649537" cy="369332"/>
          </a:xfrm>
          <a:prstGeom prst="rect">
            <a:avLst/>
          </a:prstGeom>
          <a:noFill/>
        </p:spPr>
        <p:txBody>
          <a:bodyPr wrap="none" rtlCol="0">
            <a:spAutoFit/>
          </a:bodyPr>
          <a:lstStyle/>
          <a:p>
            <a:r>
              <a:rPr lang="en-US" dirty="0" smtClean="0"/>
              <a:t>Time</a:t>
            </a:r>
            <a:endParaRPr lang="en-US" dirty="0"/>
          </a:p>
        </p:txBody>
      </p:sp>
      <p:cxnSp>
        <p:nvCxnSpPr>
          <p:cNvPr id="9" name="Straight Arrow Connector 8" descr=" 8"/>
          <p:cNvCxnSpPr/>
          <p:nvPr/>
        </p:nvCxnSpPr>
        <p:spPr>
          <a:xfrm flipV="1">
            <a:off x="457200" y="16002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descr=" 10"/>
          <p:cNvSpPr txBox="1"/>
          <p:nvPr/>
        </p:nvSpPr>
        <p:spPr>
          <a:xfrm rot="16200000">
            <a:off x="-491329" y="3511034"/>
            <a:ext cx="1527726" cy="369332"/>
          </a:xfrm>
          <a:prstGeom prst="rect">
            <a:avLst/>
          </a:prstGeom>
          <a:noFill/>
        </p:spPr>
        <p:txBody>
          <a:bodyPr wrap="none" rtlCol="0">
            <a:spAutoFit/>
          </a:bodyPr>
          <a:lstStyle/>
          <a:p>
            <a:r>
              <a:rPr lang="en-US" dirty="0" smtClean="0"/>
              <a:t>Traffic Volume</a:t>
            </a:r>
            <a:endParaRPr lang="en-US" dirty="0"/>
          </a:p>
        </p:txBody>
      </p:sp>
      <p:sp>
        <p:nvSpPr>
          <p:cNvPr id="17" name="TextBox 16" descr=" 15"/>
          <p:cNvSpPr txBox="1"/>
          <p:nvPr/>
        </p:nvSpPr>
        <p:spPr>
          <a:xfrm>
            <a:off x="2209800" y="3276600"/>
            <a:ext cx="2457981" cy="646331"/>
          </a:xfrm>
          <a:prstGeom prst="rect">
            <a:avLst/>
          </a:prstGeom>
          <a:noFill/>
        </p:spPr>
        <p:txBody>
          <a:bodyPr wrap="none" rtlCol="0">
            <a:spAutoFit/>
          </a:bodyPr>
          <a:lstStyle/>
          <a:p>
            <a:pPr algn="ctr"/>
            <a:r>
              <a:rPr lang="en-US" dirty="0" smtClean="0"/>
              <a:t>DC Idle power </a:t>
            </a:r>
          </a:p>
          <a:p>
            <a:pPr algn="ctr"/>
            <a:r>
              <a:rPr lang="en-US" dirty="0" smtClean="0"/>
              <a:t>75%-85% of peak power</a:t>
            </a:r>
            <a:endParaRPr lang="en-US" dirty="0"/>
          </a:p>
        </p:txBody>
      </p:sp>
      <p:sp>
        <p:nvSpPr>
          <p:cNvPr id="18" name="TextBox 17" descr=" 17"/>
          <p:cNvSpPr txBox="1"/>
          <p:nvPr/>
        </p:nvSpPr>
        <p:spPr>
          <a:xfrm>
            <a:off x="609600" y="6172200"/>
            <a:ext cx="7498528" cy="369332"/>
          </a:xfrm>
          <a:prstGeom prst="rect">
            <a:avLst/>
          </a:prstGeom>
          <a:noFill/>
        </p:spPr>
        <p:txBody>
          <a:bodyPr wrap="none" rtlCol="0">
            <a:spAutoFit/>
          </a:bodyPr>
          <a:lstStyle/>
          <a:p>
            <a:r>
              <a:rPr lang="en-US" dirty="0" smtClean="0"/>
              <a:t>Source: Emerson</a:t>
            </a:r>
            <a:r>
              <a:rPr lang="en-US" dirty="0"/>
              <a:t>,</a:t>
            </a:r>
            <a:r>
              <a:rPr lang="en-US" dirty="0" smtClean="0"/>
              <a:t> “Energy Logic: Reducing Data Center Power Consumption…”</a:t>
            </a:r>
          </a:p>
        </p:txBody>
      </p:sp>
      <p:grpSp>
        <p:nvGrpSpPr>
          <p:cNvPr id="19" name="Group 18" descr=" 31"/>
          <p:cNvGrpSpPr/>
          <p:nvPr/>
        </p:nvGrpSpPr>
        <p:grpSpPr>
          <a:xfrm>
            <a:off x="5125381" y="2132938"/>
            <a:ext cx="6380819" cy="1066800"/>
            <a:chOff x="2292126" y="1371600"/>
            <a:chExt cx="6380819" cy="1066800"/>
          </a:xfrm>
        </p:grpSpPr>
        <p:cxnSp>
          <p:nvCxnSpPr>
            <p:cNvPr id="20" name="Straight Connector 19"/>
            <p:cNvCxnSpPr/>
            <p:nvPr/>
          </p:nvCxnSpPr>
          <p:spPr>
            <a:xfrm flipV="1">
              <a:off x="2292126" y="1905000"/>
              <a:ext cx="3194274" cy="533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478671" y="1371600"/>
              <a:ext cx="3194274" cy="533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descr=" 34"/>
          <p:cNvCxnSpPr/>
          <p:nvPr/>
        </p:nvCxnSpPr>
        <p:spPr>
          <a:xfrm flipV="1">
            <a:off x="5486400" y="2209800"/>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descr=" 35"/>
          <p:cNvCxnSpPr/>
          <p:nvPr/>
        </p:nvCxnSpPr>
        <p:spPr>
          <a:xfrm>
            <a:off x="5486400" y="5117068"/>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descr=" 42"/>
          <p:cNvSpPr txBox="1"/>
          <p:nvPr/>
        </p:nvSpPr>
        <p:spPr>
          <a:xfrm>
            <a:off x="6602696" y="5193268"/>
            <a:ext cx="1093504" cy="369332"/>
          </a:xfrm>
          <a:prstGeom prst="rect">
            <a:avLst/>
          </a:prstGeom>
          <a:noFill/>
        </p:spPr>
        <p:txBody>
          <a:bodyPr wrap="none" rtlCol="0">
            <a:spAutoFit/>
          </a:bodyPr>
          <a:lstStyle/>
          <a:p>
            <a:r>
              <a:rPr lang="en-US" dirty="0" smtClean="0">
                <a:solidFill>
                  <a:prstClr val="black"/>
                </a:solidFill>
              </a:rPr>
              <a:t>Workload</a:t>
            </a:r>
            <a:endParaRPr lang="en-US" dirty="0">
              <a:solidFill>
                <a:prstClr val="black"/>
              </a:solidFill>
            </a:endParaRPr>
          </a:p>
        </p:txBody>
      </p:sp>
      <p:sp>
        <p:nvSpPr>
          <p:cNvPr id="39" name="Rectangle 38" descr=" 39"/>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 40"/>
          <p:cNvSpPr txBox="1"/>
          <p:nvPr/>
        </p:nvSpPr>
        <p:spPr>
          <a:xfrm rot="16200000">
            <a:off x="3934503" y="3609298"/>
            <a:ext cx="2711127" cy="369332"/>
          </a:xfrm>
          <a:prstGeom prst="rect">
            <a:avLst/>
          </a:prstGeom>
          <a:solidFill>
            <a:schemeClr val="bg1"/>
          </a:solidFill>
        </p:spPr>
        <p:txBody>
          <a:bodyPr wrap="none" rtlCol="0">
            <a:spAutoFit/>
          </a:bodyPr>
          <a:lstStyle/>
          <a:p>
            <a:r>
              <a:rPr lang="en-US" dirty="0" smtClean="0">
                <a:solidFill>
                  <a:prstClr val="black"/>
                </a:solidFill>
              </a:rPr>
              <a:t>Power consumption (Watt)</a:t>
            </a:r>
            <a:endParaRPr lang="en-US" dirty="0">
              <a:solidFill>
                <a:prstClr val="black"/>
              </a:solidFill>
            </a:endParaRPr>
          </a:p>
        </p:txBody>
      </p:sp>
      <p:sp>
        <p:nvSpPr>
          <p:cNvPr id="47" name="Slide Number Placeholder 46" descr=" 47"/>
          <p:cNvSpPr>
            <a:spLocks noGrp="1"/>
          </p:cNvSpPr>
          <p:nvPr>
            <p:ph type="sldNum" sz="quarter" idx="12"/>
          </p:nvPr>
        </p:nvSpPr>
        <p:spPr/>
        <p:txBody>
          <a:bodyPr/>
          <a:lstStyle/>
          <a:p>
            <a:r>
              <a:rPr lang="en-US" smtClean="0"/>
              <a:t>7</a:t>
            </a:r>
            <a:endParaRPr lang="en-US"/>
          </a:p>
        </p:txBody>
      </p:sp>
    </p:spTree>
    <p:extLst>
      <p:ext uri="{BB962C8B-B14F-4D97-AF65-F5344CB8AC3E}">
        <p14:creationId xmlns:p14="http://schemas.microsoft.com/office/powerpoint/2010/main" val="29484609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normAutofit/>
          </a:bodyPr>
          <a:lstStyle/>
          <a:p>
            <a:r>
              <a:rPr lang="en-US" dirty="0" smtClean="0"/>
              <a:t>Opportunity</a:t>
            </a:r>
            <a:endParaRPr lang="en-US" dirty="0"/>
          </a:p>
        </p:txBody>
      </p:sp>
      <p:pic>
        <p:nvPicPr>
          <p:cNvPr id="13" name="Picture 2" descr=" 10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752600"/>
            <a:ext cx="918887"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descr=" 5"/>
          <p:cNvCxnSpPr/>
          <p:nvPr/>
        </p:nvCxnSpPr>
        <p:spPr>
          <a:xfrm>
            <a:off x="609600" y="5638800"/>
            <a:ext cx="1371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descr=" 6"/>
          <p:cNvSpPr txBox="1"/>
          <p:nvPr/>
        </p:nvSpPr>
        <p:spPr>
          <a:xfrm>
            <a:off x="838200" y="5726668"/>
            <a:ext cx="649537" cy="369332"/>
          </a:xfrm>
          <a:prstGeom prst="rect">
            <a:avLst/>
          </a:prstGeom>
          <a:noFill/>
        </p:spPr>
        <p:txBody>
          <a:bodyPr wrap="none" rtlCol="0">
            <a:spAutoFit/>
          </a:bodyPr>
          <a:lstStyle/>
          <a:p>
            <a:r>
              <a:rPr lang="en-US" dirty="0" smtClean="0"/>
              <a:t>Time</a:t>
            </a:r>
            <a:endParaRPr lang="en-US" dirty="0"/>
          </a:p>
        </p:txBody>
      </p:sp>
      <p:cxnSp>
        <p:nvCxnSpPr>
          <p:cNvPr id="9" name="Straight Arrow Connector 8" descr=" 8"/>
          <p:cNvCxnSpPr/>
          <p:nvPr/>
        </p:nvCxnSpPr>
        <p:spPr>
          <a:xfrm flipV="1">
            <a:off x="457200" y="1600200"/>
            <a:ext cx="0" cy="388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descr=" 10"/>
          <p:cNvSpPr txBox="1"/>
          <p:nvPr/>
        </p:nvSpPr>
        <p:spPr>
          <a:xfrm rot="16200000">
            <a:off x="-491329" y="3511034"/>
            <a:ext cx="1527726" cy="369332"/>
          </a:xfrm>
          <a:prstGeom prst="rect">
            <a:avLst/>
          </a:prstGeom>
          <a:noFill/>
        </p:spPr>
        <p:txBody>
          <a:bodyPr wrap="none" rtlCol="0">
            <a:spAutoFit/>
          </a:bodyPr>
          <a:lstStyle/>
          <a:p>
            <a:r>
              <a:rPr lang="en-US" dirty="0" smtClean="0"/>
              <a:t>Traffic Volume</a:t>
            </a:r>
            <a:endParaRPr lang="en-US" dirty="0"/>
          </a:p>
        </p:txBody>
      </p:sp>
      <p:sp>
        <p:nvSpPr>
          <p:cNvPr id="17" name="TextBox 16" descr=" 15"/>
          <p:cNvSpPr txBox="1"/>
          <p:nvPr/>
        </p:nvSpPr>
        <p:spPr>
          <a:xfrm>
            <a:off x="2209800" y="3276600"/>
            <a:ext cx="2457981" cy="646331"/>
          </a:xfrm>
          <a:prstGeom prst="rect">
            <a:avLst/>
          </a:prstGeom>
          <a:noFill/>
        </p:spPr>
        <p:txBody>
          <a:bodyPr wrap="none" rtlCol="0">
            <a:spAutoFit/>
          </a:bodyPr>
          <a:lstStyle/>
          <a:p>
            <a:pPr algn="ctr"/>
            <a:r>
              <a:rPr lang="en-US" dirty="0" smtClean="0"/>
              <a:t>DC Idle power </a:t>
            </a:r>
          </a:p>
          <a:p>
            <a:pPr algn="ctr"/>
            <a:r>
              <a:rPr lang="en-US" dirty="0" smtClean="0"/>
              <a:t>75%-85% of peak power</a:t>
            </a:r>
            <a:endParaRPr lang="en-US" dirty="0"/>
          </a:p>
        </p:txBody>
      </p:sp>
      <p:sp>
        <p:nvSpPr>
          <p:cNvPr id="18" name="TextBox 17" descr=" 17"/>
          <p:cNvSpPr txBox="1"/>
          <p:nvPr/>
        </p:nvSpPr>
        <p:spPr>
          <a:xfrm>
            <a:off x="609600" y="6172200"/>
            <a:ext cx="7498528" cy="369332"/>
          </a:xfrm>
          <a:prstGeom prst="rect">
            <a:avLst/>
          </a:prstGeom>
          <a:noFill/>
        </p:spPr>
        <p:txBody>
          <a:bodyPr wrap="none" rtlCol="0">
            <a:spAutoFit/>
          </a:bodyPr>
          <a:lstStyle/>
          <a:p>
            <a:r>
              <a:rPr lang="en-US" dirty="0" smtClean="0"/>
              <a:t>Source: Emerson</a:t>
            </a:r>
            <a:r>
              <a:rPr lang="en-US" dirty="0"/>
              <a:t>,</a:t>
            </a:r>
            <a:r>
              <a:rPr lang="en-US" dirty="0" smtClean="0"/>
              <a:t> “Energy Logic: Reducing Data Center Power Consumption…”</a:t>
            </a:r>
          </a:p>
        </p:txBody>
      </p:sp>
      <p:cxnSp>
        <p:nvCxnSpPr>
          <p:cNvPr id="27" name="Straight Arrow Connector 26" descr=" 23"/>
          <p:cNvCxnSpPr/>
          <p:nvPr/>
        </p:nvCxnSpPr>
        <p:spPr>
          <a:xfrm>
            <a:off x="6096000" y="3110552"/>
            <a:ext cx="0" cy="2006516"/>
          </a:xfrm>
          <a:prstGeom prst="straightConnector1">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TextBox 25" descr=" 24"/>
          <p:cNvSpPr txBox="1"/>
          <p:nvPr/>
        </p:nvSpPr>
        <p:spPr>
          <a:xfrm>
            <a:off x="6039768" y="3922931"/>
            <a:ext cx="2570832" cy="646331"/>
          </a:xfrm>
          <a:prstGeom prst="rect">
            <a:avLst/>
          </a:prstGeom>
          <a:noFill/>
        </p:spPr>
        <p:txBody>
          <a:bodyPr wrap="square" rtlCol="0">
            <a:spAutoFit/>
          </a:bodyPr>
          <a:lstStyle/>
          <a:p>
            <a:pPr algn="ctr"/>
            <a:r>
              <a:rPr lang="en-US" dirty="0" smtClean="0"/>
              <a:t>Opportunity for electricity cost savings</a:t>
            </a:r>
            <a:endParaRPr lang="en-US" dirty="0"/>
          </a:p>
        </p:txBody>
      </p:sp>
      <p:grpSp>
        <p:nvGrpSpPr>
          <p:cNvPr id="19" name="Group 18" descr=" 31"/>
          <p:cNvGrpSpPr/>
          <p:nvPr/>
        </p:nvGrpSpPr>
        <p:grpSpPr>
          <a:xfrm>
            <a:off x="5125381" y="2132938"/>
            <a:ext cx="6380819" cy="1066800"/>
            <a:chOff x="2292126" y="1371600"/>
            <a:chExt cx="6380819" cy="1066800"/>
          </a:xfrm>
        </p:grpSpPr>
        <p:cxnSp>
          <p:nvCxnSpPr>
            <p:cNvPr id="20" name="Straight Connector 19"/>
            <p:cNvCxnSpPr/>
            <p:nvPr/>
          </p:nvCxnSpPr>
          <p:spPr>
            <a:xfrm flipV="1">
              <a:off x="2292126" y="1905000"/>
              <a:ext cx="3194274" cy="533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5478671" y="1371600"/>
              <a:ext cx="3194274" cy="533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descr=" 34"/>
          <p:cNvCxnSpPr/>
          <p:nvPr/>
        </p:nvCxnSpPr>
        <p:spPr>
          <a:xfrm flipV="1">
            <a:off x="5486400" y="2209800"/>
            <a:ext cx="0" cy="289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descr=" 35"/>
          <p:cNvCxnSpPr/>
          <p:nvPr/>
        </p:nvCxnSpPr>
        <p:spPr>
          <a:xfrm>
            <a:off x="5486400" y="5117068"/>
            <a:ext cx="3429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TextBox 24" descr=" 42"/>
          <p:cNvSpPr txBox="1"/>
          <p:nvPr/>
        </p:nvSpPr>
        <p:spPr>
          <a:xfrm>
            <a:off x="6602696" y="5193268"/>
            <a:ext cx="1093504" cy="369332"/>
          </a:xfrm>
          <a:prstGeom prst="rect">
            <a:avLst/>
          </a:prstGeom>
          <a:noFill/>
        </p:spPr>
        <p:txBody>
          <a:bodyPr wrap="none" rtlCol="0">
            <a:spAutoFit/>
          </a:bodyPr>
          <a:lstStyle/>
          <a:p>
            <a:r>
              <a:rPr lang="en-US" dirty="0" smtClean="0">
                <a:solidFill>
                  <a:prstClr val="black"/>
                </a:solidFill>
              </a:rPr>
              <a:t>Workload</a:t>
            </a:r>
            <a:endParaRPr lang="en-US" dirty="0">
              <a:solidFill>
                <a:prstClr val="black"/>
              </a:solidFill>
            </a:endParaRPr>
          </a:p>
        </p:txBody>
      </p:sp>
      <p:sp>
        <p:nvSpPr>
          <p:cNvPr id="39" name="Rectangle 38" descr=" 39"/>
          <p:cNvSpPr/>
          <p:nvPr/>
        </p:nvSpPr>
        <p:spPr>
          <a:xfrm>
            <a:off x="4953000" y="2725426"/>
            <a:ext cx="533400" cy="226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descr=" 40"/>
          <p:cNvSpPr txBox="1"/>
          <p:nvPr/>
        </p:nvSpPr>
        <p:spPr>
          <a:xfrm rot="16200000">
            <a:off x="3934503" y="3609298"/>
            <a:ext cx="2711127" cy="369332"/>
          </a:xfrm>
          <a:prstGeom prst="rect">
            <a:avLst/>
          </a:prstGeom>
          <a:solidFill>
            <a:schemeClr val="bg1"/>
          </a:solidFill>
        </p:spPr>
        <p:txBody>
          <a:bodyPr wrap="none" rtlCol="0">
            <a:spAutoFit/>
          </a:bodyPr>
          <a:lstStyle/>
          <a:p>
            <a:r>
              <a:rPr lang="en-US" dirty="0" smtClean="0">
                <a:solidFill>
                  <a:prstClr val="black"/>
                </a:solidFill>
              </a:rPr>
              <a:t>Power consumption (Watt)</a:t>
            </a:r>
            <a:endParaRPr lang="en-US" dirty="0">
              <a:solidFill>
                <a:prstClr val="black"/>
              </a:solidFill>
            </a:endParaRPr>
          </a:p>
        </p:txBody>
      </p:sp>
      <p:sp>
        <p:nvSpPr>
          <p:cNvPr id="47" name="Slide Number Placeholder 46" descr=" 47"/>
          <p:cNvSpPr>
            <a:spLocks noGrp="1"/>
          </p:cNvSpPr>
          <p:nvPr>
            <p:ph type="sldNum" sz="quarter" idx="12"/>
          </p:nvPr>
        </p:nvSpPr>
        <p:spPr/>
        <p:txBody>
          <a:bodyPr/>
          <a:lstStyle/>
          <a:p>
            <a:r>
              <a:rPr lang="en-US" smtClean="0"/>
              <a:t>7</a:t>
            </a:r>
            <a:endParaRPr lang="en-US"/>
          </a:p>
        </p:txBody>
      </p:sp>
    </p:spTree>
    <p:extLst>
      <p:ext uri="{BB962C8B-B14F-4D97-AF65-F5344CB8AC3E}">
        <p14:creationId xmlns:p14="http://schemas.microsoft.com/office/powerpoint/2010/main" val="11524357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28" name="TextBox 127" descr=" 128"/>
          <p:cNvSpPr txBox="1"/>
          <p:nvPr/>
        </p:nvSpPr>
        <p:spPr>
          <a:xfrm>
            <a:off x="874206" y="1295400"/>
            <a:ext cx="3476465" cy="461665"/>
          </a:xfrm>
          <a:prstGeom prst="rect">
            <a:avLst/>
          </a:prstGeom>
          <a:noFill/>
        </p:spPr>
        <p:txBody>
          <a:bodyPr wrap="none" rtlCol="0">
            <a:spAutoFit/>
          </a:bodyPr>
          <a:lstStyle/>
          <a:p>
            <a:r>
              <a:rPr lang="en-US" sz="2400" dirty="0" smtClean="0"/>
              <a:t>Deactivate idle equipment</a:t>
            </a:r>
            <a:endParaRPr lang="en-US" sz="2400"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Tree>
    <p:extLst>
      <p:ext uri="{BB962C8B-B14F-4D97-AF65-F5344CB8AC3E}">
        <p14:creationId xmlns:p14="http://schemas.microsoft.com/office/powerpoint/2010/main" val="18349938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pic>
        <p:nvPicPr>
          <p:cNvPr id="7" name="Picture 8" descr=" 1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6200" y="2667000"/>
            <a:ext cx="4228606" cy="237859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descr=" 118"/>
          <p:cNvSpPr/>
          <p:nvPr/>
        </p:nvSpPr>
        <p:spPr>
          <a:xfrm>
            <a:off x="6705600" y="2066305"/>
            <a:ext cx="1447800" cy="524495"/>
          </a:xfrm>
          <a:prstGeom prst="wedgeRoundRectCallout">
            <a:avLst>
              <a:gd name="adj1" fmla="val -80476"/>
              <a:gd name="adj2" fmla="val 252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Tree>
    <p:extLst>
      <p:ext uri="{BB962C8B-B14F-4D97-AF65-F5344CB8AC3E}">
        <p14:creationId xmlns:p14="http://schemas.microsoft.com/office/powerpoint/2010/main" val="5206330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sp>
        <p:nvSpPr>
          <p:cNvPr id="8" name="Rounded Rectangular Callout 7" descr=" 118"/>
          <p:cNvSpPr/>
          <p:nvPr/>
        </p:nvSpPr>
        <p:spPr>
          <a:xfrm>
            <a:off x="6705600" y="2066305"/>
            <a:ext cx="1447800" cy="524495"/>
          </a:xfrm>
          <a:prstGeom prst="wedgeRoundRectCallout">
            <a:avLst>
              <a:gd name="adj1" fmla="val -80476"/>
              <a:gd name="adj2" fmla="val 2526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Tree>
    <p:extLst>
      <p:ext uri="{BB962C8B-B14F-4D97-AF65-F5344CB8AC3E}">
        <p14:creationId xmlns:p14="http://schemas.microsoft.com/office/powerpoint/2010/main" val="2704341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sp>
        <p:nvSpPr>
          <p:cNvPr id="11" name="Oval 10" descr=" 85"/>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10428162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sp>
        <p:nvSpPr>
          <p:cNvPr id="16" name="Chord 15" descr=" 94"/>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 85"/>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15" name="Rounded Rectangular Callout 14" descr=" 97"/>
          <p:cNvSpPr/>
          <p:nvPr/>
        </p:nvSpPr>
        <p:spPr>
          <a:xfrm>
            <a:off x="2907268" y="2218705"/>
            <a:ext cx="1219200" cy="524495"/>
          </a:xfrm>
          <a:prstGeom prst="wedgeRoundRectCallout">
            <a:avLst>
              <a:gd name="adj1" fmla="val 14432"/>
              <a:gd name="adj2" fmla="val 24664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Workload</a:t>
            </a:r>
            <a:endParaRPr lang="en-US" dirty="0">
              <a:solidFill>
                <a:schemeClr val="tx1"/>
              </a:solidFill>
            </a:endParaRPr>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1329766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sp>
        <p:nvSpPr>
          <p:cNvPr id="16" name="Chord 15" descr=" 94"/>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 85"/>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8" name="Rounded Rectangular Callout 17" descr=" 129"/>
          <p:cNvSpPr/>
          <p:nvPr/>
        </p:nvSpPr>
        <p:spPr>
          <a:xfrm>
            <a:off x="6234744" y="1910706"/>
            <a:ext cx="2133600" cy="680094"/>
          </a:xfrm>
          <a:prstGeom prst="wedgeRoundRectCallout">
            <a:avLst>
              <a:gd name="adj1" fmla="val -56841"/>
              <a:gd name="adj2" fmla="val 18944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Deactivate some equipment</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28152640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Slide Number Placeholder 17" descr=" 18"/>
          <p:cNvSpPr>
            <a:spLocks noGrp="1"/>
          </p:cNvSpPr>
          <p:nvPr>
            <p:ph type="sldNum" sz="quarter" idx="12"/>
          </p:nvPr>
        </p:nvSpPr>
        <p:spPr/>
        <p:txBody>
          <a:bodyPr/>
          <a:lstStyle/>
          <a:p>
            <a:r>
              <a:rPr lang="en-US" smtClean="0"/>
              <a:t>3</a:t>
            </a:r>
            <a:endParaRPr lang="en-US"/>
          </a:p>
        </p:txBody>
      </p:sp>
    </p:spTree>
    <p:extLst>
      <p:ext uri="{BB962C8B-B14F-4D97-AF65-F5344CB8AC3E}">
        <p14:creationId xmlns:p14="http://schemas.microsoft.com/office/powerpoint/2010/main" val="3752930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sp>
        <p:nvSpPr>
          <p:cNvPr id="16" name="Chord 15" descr=" 94"/>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descr=" 103"/>
          <p:cNvSpPr txBox="1"/>
          <p:nvPr/>
        </p:nvSpPr>
        <p:spPr>
          <a:xfrm>
            <a:off x="3665673" y="2779931"/>
            <a:ext cx="4830297" cy="461665"/>
          </a:xfrm>
          <a:prstGeom prst="rect">
            <a:avLst/>
          </a:prstGeom>
          <a:solidFill>
            <a:schemeClr val="accent3">
              <a:lumMod val="60000"/>
              <a:lumOff val="40000"/>
            </a:schemeClr>
          </a:solidFill>
        </p:spPr>
        <p:txBody>
          <a:bodyPr wrap="none" rtlCol="0">
            <a:spAutoFit/>
          </a:bodyPr>
          <a:lstStyle/>
          <a:p>
            <a:r>
              <a:rPr lang="en-US" sz="2400" dirty="0" smtClean="0">
                <a:solidFill>
                  <a:schemeClr val="accent6">
                    <a:lumMod val="50000"/>
                  </a:schemeClr>
                </a:solidFill>
              </a:rPr>
              <a:t>Resource pruning cuts electricity cost</a:t>
            </a:r>
            <a:endParaRPr lang="en-US" sz="2400" dirty="0">
              <a:solidFill>
                <a:schemeClr val="accent6">
                  <a:lumMod val="50000"/>
                </a:schemeClr>
              </a:solidFill>
            </a:endParaRPr>
          </a:p>
        </p:txBody>
      </p:sp>
      <p:sp>
        <p:nvSpPr>
          <p:cNvPr id="11" name="Oval 10" descr=" 85"/>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15618266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sp>
        <p:nvSpPr>
          <p:cNvPr id="16" name="Chord 15" descr=" 94"/>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 85"/>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pic>
        <p:nvPicPr>
          <p:cNvPr id="18" name="Picture 4" descr=" 51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533525"/>
            <a:ext cx="4286250"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96507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sp>
        <p:nvSpPr>
          <p:cNvPr id="16" name="Chord 15" descr=" 94"/>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 85"/>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
        <p:nvSpPr>
          <p:cNvPr id="19" name="TextBox 18" descr=" 142"/>
          <p:cNvSpPr txBox="1"/>
          <p:nvPr/>
        </p:nvSpPr>
        <p:spPr>
          <a:xfrm>
            <a:off x="585805" y="6400800"/>
            <a:ext cx="6957995" cy="369332"/>
          </a:xfrm>
          <a:prstGeom prst="rect">
            <a:avLst/>
          </a:prstGeom>
          <a:noFill/>
        </p:spPr>
        <p:txBody>
          <a:bodyPr wrap="none" rtlCol="0">
            <a:spAutoFit/>
          </a:bodyPr>
          <a:lstStyle/>
          <a:p>
            <a:r>
              <a:rPr lang="en-US" dirty="0" smtClean="0"/>
              <a:t>A. Qureshi et. al, “Plugging into energy market diversity”, HOTNETS 2008</a:t>
            </a:r>
            <a:endParaRPr lang="en-US" dirty="0"/>
          </a:p>
        </p:txBody>
      </p:sp>
      <p:pic>
        <p:nvPicPr>
          <p:cNvPr id="15" name="Picture 3" descr=" 5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55" y="1443024"/>
            <a:ext cx="8806345" cy="396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918721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sp>
        <p:nvSpPr>
          <p:cNvPr id="16" name="Chord 15" descr=" 94"/>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 85"/>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pic>
        <p:nvPicPr>
          <p:cNvPr id="15" name="Picture 3" descr=" 5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55" y="1443024"/>
            <a:ext cx="8806345" cy="396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descr=" 143"/>
          <p:cNvSpPr txBox="1"/>
          <p:nvPr/>
        </p:nvSpPr>
        <p:spPr>
          <a:xfrm>
            <a:off x="3948136" y="1811740"/>
            <a:ext cx="3916713" cy="369332"/>
          </a:xfrm>
          <a:prstGeom prst="rect">
            <a:avLst/>
          </a:prstGeom>
          <a:solidFill>
            <a:schemeClr val="accent1">
              <a:lumMod val="40000"/>
              <a:lumOff val="60000"/>
            </a:schemeClr>
          </a:solidFill>
        </p:spPr>
        <p:txBody>
          <a:bodyPr wrap="none" rtlCol="0">
            <a:spAutoFit/>
          </a:bodyPr>
          <a:lstStyle/>
          <a:p>
            <a:r>
              <a:rPr lang="en-US" dirty="0" smtClean="0"/>
              <a:t>Geographic diversity in electricity prices</a:t>
            </a:r>
            <a:endParaRPr lang="en-US" dirty="0"/>
          </a:p>
        </p:txBody>
      </p:sp>
    </p:spTree>
    <p:extLst>
      <p:ext uri="{BB962C8B-B14F-4D97-AF65-F5344CB8AC3E}">
        <p14:creationId xmlns:p14="http://schemas.microsoft.com/office/powerpoint/2010/main" val="192403804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sp>
        <p:nvSpPr>
          <p:cNvPr id="16" name="Chord 15" descr=" 94"/>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 85"/>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pic>
        <p:nvPicPr>
          <p:cNvPr id="15" name="Picture 3" descr=" 5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255" y="1443024"/>
            <a:ext cx="8806345" cy="3967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descr=" 143"/>
          <p:cNvSpPr txBox="1"/>
          <p:nvPr/>
        </p:nvSpPr>
        <p:spPr>
          <a:xfrm>
            <a:off x="3948136" y="1811740"/>
            <a:ext cx="3916713" cy="369332"/>
          </a:xfrm>
          <a:prstGeom prst="rect">
            <a:avLst/>
          </a:prstGeom>
          <a:solidFill>
            <a:schemeClr val="accent1">
              <a:lumMod val="40000"/>
              <a:lumOff val="60000"/>
            </a:schemeClr>
          </a:solidFill>
        </p:spPr>
        <p:txBody>
          <a:bodyPr wrap="none" rtlCol="0">
            <a:spAutoFit/>
          </a:bodyPr>
          <a:lstStyle/>
          <a:p>
            <a:r>
              <a:rPr lang="en-US" dirty="0" smtClean="0"/>
              <a:t>Geographic diversity in electricity prices</a:t>
            </a:r>
            <a:endParaRPr lang="en-US" dirty="0"/>
          </a:p>
        </p:txBody>
      </p:sp>
      <p:sp>
        <p:nvSpPr>
          <p:cNvPr id="19" name="TextBox 18" descr=" 146"/>
          <p:cNvSpPr txBox="1"/>
          <p:nvPr/>
        </p:nvSpPr>
        <p:spPr>
          <a:xfrm>
            <a:off x="4038600" y="2438400"/>
            <a:ext cx="3718262" cy="369332"/>
          </a:xfrm>
          <a:prstGeom prst="rect">
            <a:avLst/>
          </a:prstGeom>
          <a:solidFill>
            <a:schemeClr val="accent6">
              <a:lumMod val="60000"/>
              <a:lumOff val="40000"/>
            </a:schemeClr>
          </a:solidFill>
        </p:spPr>
        <p:txBody>
          <a:bodyPr wrap="none" rtlCol="0">
            <a:spAutoFit/>
          </a:bodyPr>
          <a:lstStyle/>
          <a:p>
            <a:r>
              <a:rPr lang="en-US" dirty="0" smtClean="0"/>
              <a:t>Temporal diversity in electricity prices</a:t>
            </a:r>
            <a:endParaRPr lang="en-US" dirty="0"/>
          </a:p>
        </p:txBody>
      </p:sp>
    </p:spTree>
    <p:extLst>
      <p:ext uri="{BB962C8B-B14F-4D97-AF65-F5344CB8AC3E}">
        <p14:creationId xmlns:p14="http://schemas.microsoft.com/office/powerpoint/2010/main" val="19862116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8800" y="3505200"/>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77" y="3669268"/>
            <a:ext cx="441146" cy="369332"/>
          </a:xfrm>
          <a:prstGeom prst="rect">
            <a:avLst/>
          </a:prstGeom>
          <a:noFill/>
        </p:spPr>
        <p:txBody>
          <a:bodyPr wrap="none" rtlCol="0">
            <a:spAutoFit/>
          </a:bodyPr>
          <a:lstStyle/>
          <a:p>
            <a:r>
              <a:rPr lang="en-US" dirty="0" smtClean="0"/>
              <a:t>CA</a:t>
            </a:r>
            <a:endParaRPr lang="en-US" dirty="0"/>
          </a:p>
        </p:txBody>
      </p:sp>
      <p:cxnSp>
        <p:nvCxnSpPr>
          <p:cNvPr id="26" name="Straight Arrow Connector 25" descr=" 92"/>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descr=" 93"/>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16" name="Chord 15" descr=" 94"/>
          <p:cNvSpPr/>
          <p:nvPr/>
        </p:nvSpPr>
        <p:spPr>
          <a:xfrm>
            <a:off x="3596185" y="3513615"/>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 85"/>
          <p:cNvSpPr/>
          <p:nvPr/>
        </p:nvSpPr>
        <p:spPr>
          <a:xfrm>
            <a:off x="3581400" y="3517720"/>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40410" y="3669268"/>
            <a:ext cx="445956" cy="369332"/>
          </a:xfrm>
          <a:prstGeom prst="rect">
            <a:avLst/>
          </a:prstGeom>
          <a:noFill/>
        </p:spPr>
        <p:txBody>
          <a:bodyPr wrap="none" rtlCol="0">
            <a:spAutoFit/>
          </a:bodyPr>
          <a:lstStyle/>
          <a:p>
            <a:r>
              <a:rPr lang="en-US" dirty="0" smtClean="0"/>
              <a:t>NY</a:t>
            </a:r>
            <a:endParaRPr lang="en-US" dirty="0"/>
          </a:p>
        </p:txBody>
      </p:sp>
      <p:sp>
        <p:nvSpPr>
          <p:cNvPr id="22" name="TextBox 21" descr=" 28"/>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20" name="TextBox 19" descr=" 121"/>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21" name="TextBox 20" descr=" 122"/>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24" name="Straight Connector 23" descr=" 124"/>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descr=" 125"/>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descr=" 126"/>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155847136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5599" y="2613866"/>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64" y="2765178"/>
            <a:ext cx="441146" cy="369332"/>
          </a:xfrm>
          <a:prstGeom prst="rect">
            <a:avLst/>
          </a:prstGeom>
          <a:noFill/>
        </p:spPr>
        <p:txBody>
          <a:bodyPr wrap="none" rtlCol="0">
            <a:spAutoFit/>
          </a:bodyPr>
          <a:lstStyle/>
          <a:p>
            <a:r>
              <a:rPr lang="en-US" dirty="0" smtClean="0"/>
              <a:t>CA</a:t>
            </a:r>
            <a:endParaRPr lang="en-US" dirty="0"/>
          </a:p>
        </p:txBody>
      </p:sp>
      <p:cxnSp>
        <p:nvCxnSpPr>
          <p:cNvPr id="26" name="Straight Arrow Connector 25" descr=" 92"/>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descr=" 93"/>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16" name="Chord 15" descr=" 94"/>
          <p:cNvSpPr/>
          <p:nvPr/>
        </p:nvSpPr>
        <p:spPr>
          <a:xfrm>
            <a:off x="3597740" y="3006123"/>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ular Callout 28" descr=" 98"/>
          <p:cNvSpPr/>
          <p:nvPr/>
        </p:nvSpPr>
        <p:spPr>
          <a:xfrm>
            <a:off x="1817132" y="4343400"/>
            <a:ext cx="1764268" cy="304800"/>
          </a:xfrm>
          <a:prstGeom prst="wedgeRoundRectCallout">
            <a:avLst>
              <a:gd name="adj1" fmla="val 124604"/>
              <a:gd name="adj2" fmla="val -11308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Least expensive</a:t>
            </a:r>
            <a:endParaRPr lang="en-US" dirty="0"/>
          </a:p>
        </p:txBody>
      </p:sp>
      <p:sp>
        <p:nvSpPr>
          <p:cNvPr id="11" name="Oval 10" descr=" 85"/>
          <p:cNvSpPr/>
          <p:nvPr/>
        </p:nvSpPr>
        <p:spPr>
          <a:xfrm>
            <a:off x="3567044" y="2983276"/>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26146" y="3147443"/>
            <a:ext cx="445956" cy="369332"/>
          </a:xfrm>
          <a:prstGeom prst="rect">
            <a:avLst/>
          </a:prstGeom>
          <a:noFill/>
        </p:spPr>
        <p:txBody>
          <a:bodyPr wrap="none" rtlCol="0">
            <a:spAutoFit/>
          </a:bodyPr>
          <a:lstStyle/>
          <a:p>
            <a:r>
              <a:rPr lang="en-US" dirty="0" smtClean="0"/>
              <a:t>NY</a:t>
            </a:r>
            <a:endParaRPr lang="en-US" dirty="0"/>
          </a:p>
        </p:txBody>
      </p:sp>
      <p:sp>
        <p:nvSpPr>
          <p:cNvPr id="22" name="TextBox 21" descr=" 28"/>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20" name="TextBox 19" descr=" 121"/>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21" name="TextBox 20" descr=" 122"/>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24" name="Straight Connector 23" descr=" 124"/>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descr=" 125"/>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descr=" 126"/>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28" name="Rounded Rectangular Callout 27" descr=" 127"/>
          <p:cNvSpPr/>
          <p:nvPr/>
        </p:nvSpPr>
        <p:spPr>
          <a:xfrm>
            <a:off x="6705600" y="2375620"/>
            <a:ext cx="1764268" cy="304800"/>
          </a:xfrm>
          <a:prstGeom prst="wedgeRoundRectCallout">
            <a:avLst>
              <a:gd name="adj1" fmla="val -71261"/>
              <a:gd name="adj2" fmla="val 1171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expensive</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26951498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t>TX</a:t>
            </a:r>
            <a:endParaRPr lang="en-US" dirty="0"/>
          </a:p>
        </p:txBody>
      </p:sp>
      <p:sp>
        <p:nvSpPr>
          <p:cNvPr id="5" name="Oval 4" descr=" 87"/>
          <p:cNvSpPr/>
          <p:nvPr/>
        </p:nvSpPr>
        <p:spPr>
          <a:xfrm>
            <a:off x="5635599" y="2613866"/>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64" y="2765178"/>
            <a:ext cx="441146" cy="369332"/>
          </a:xfrm>
          <a:prstGeom prst="rect">
            <a:avLst/>
          </a:prstGeom>
          <a:noFill/>
        </p:spPr>
        <p:txBody>
          <a:bodyPr wrap="none" rtlCol="0">
            <a:spAutoFit/>
          </a:bodyPr>
          <a:lstStyle/>
          <a:p>
            <a:r>
              <a:rPr lang="en-US" dirty="0" smtClean="0"/>
              <a:t>CA</a:t>
            </a:r>
            <a:endParaRPr lang="en-US" dirty="0"/>
          </a:p>
        </p:txBody>
      </p:sp>
      <p:cxnSp>
        <p:nvCxnSpPr>
          <p:cNvPr id="26" name="Straight Arrow Connector 25" descr=" 92"/>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descr=" 93"/>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16" name="Chord 15" descr=" 94"/>
          <p:cNvSpPr/>
          <p:nvPr/>
        </p:nvSpPr>
        <p:spPr>
          <a:xfrm>
            <a:off x="3597740" y="3006123"/>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hord 16" descr=" 95"/>
          <p:cNvSpPr/>
          <p:nvPr/>
        </p:nvSpPr>
        <p:spPr>
          <a:xfrm>
            <a:off x="4659867" y="3507180"/>
            <a:ext cx="640080" cy="677385"/>
          </a:xfrm>
          <a:prstGeom prst="chord">
            <a:avLst>
              <a:gd name="adj1" fmla="val 5321798"/>
              <a:gd name="adj2" fmla="val 1620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descr=" 85"/>
          <p:cNvSpPr/>
          <p:nvPr/>
        </p:nvSpPr>
        <p:spPr>
          <a:xfrm>
            <a:off x="3567044" y="2983276"/>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26146" y="3147443"/>
            <a:ext cx="445956" cy="369332"/>
          </a:xfrm>
          <a:prstGeom prst="rect">
            <a:avLst/>
          </a:prstGeom>
          <a:noFill/>
        </p:spPr>
        <p:txBody>
          <a:bodyPr wrap="none" rtlCol="0">
            <a:spAutoFit/>
          </a:bodyPr>
          <a:lstStyle/>
          <a:p>
            <a:r>
              <a:rPr lang="en-US" dirty="0" smtClean="0"/>
              <a:t>NY</a:t>
            </a:r>
            <a:endParaRPr lang="en-US" dirty="0"/>
          </a:p>
        </p:txBody>
      </p:sp>
      <p:sp>
        <p:nvSpPr>
          <p:cNvPr id="22" name="TextBox 21" descr=" 28"/>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20" name="TextBox 19" descr=" 121"/>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21" name="TextBox 20" descr=" 122"/>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24" name="Straight Connector 23" descr=" 124"/>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descr=" 125"/>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descr=" 126"/>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31" name="Bent Arrow 30" descr=" 37"/>
          <p:cNvSpPr/>
          <p:nvPr/>
        </p:nvSpPr>
        <p:spPr>
          <a:xfrm rot="5400000">
            <a:off x="4517434" y="2900792"/>
            <a:ext cx="381001" cy="88146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
        <p:nvSpPr>
          <p:cNvPr id="30" name="TextBox 29" descr=" 139"/>
          <p:cNvSpPr txBox="1"/>
          <p:nvPr/>
        </p:nvSpPr>
        <p:spPr>
          <a:xfrm>
            <a:off x="3956211" y="2209800"/>
            <a:ext cx="3936527" cy="461665"/>
          </a:xfrm>
          <a:prstGeom prst="rect">
            <a:avLst/>
          </a:prstGeom>
          <a:noFill/>
        </p:spPr>
        <p:txBody>
          <a:bodyPr wrap="none" rtlCol="0">
            <a:spAutoFit/>
          </a:bodyPr>
          <a:lstStyle/>
          <a:p>
            <a:r>
              <a:rPr lang="en-US" sz="2400" dirty="0" smtClean="0"/>
              <a:t>Move workload from NY to TX</a:t>
            </a:r>
            <a:endParaRPr lang="en-US" sz="2400" dirty="0"/>
          </a:p>
        </p:txBody>
      </p:sp>
    </p:spTree>
    <p:extLst>
      <p:ext uri="{BB962C8B-B14F-4D97-AF65-F5344CB8AC3E}">
        <p14:creationId xmlns:p14="http://schemas.microsoft.com/office/powerpoint/2010/main" val="29513840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rgbClr val="B2B2B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solidFill>
                  <a:srgbClr val="B2B2B2"/>
                </a:solidFill>
              </a:rPr>
              <a:t>TX</a:t>
            </a:r>
            <a:endParaRPr lang="en-US" dirty="0">
              <a:solidFill>
                <a:srgbClr val="B2B2B2"/>
              </a:solidFill>
            </a:endParaRPr>
          </a:p>
        </p:txBody>
      </p:sp>
      <p:sp>
        <p:nvSpPr>
          <p:cNvPr id="5" name="Oval 4" descr=" 87"/>
          <p:cNvSpPr/>
          <p:nvPr/>
        </p:nvSpPr>
        <p:spPr>
          <a:xfrm>
            <a:off x="5635599" y="2613866"/>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64" y="2765178"/>
            <a:ext cx="441146" cy="369332"/>
          </a:xfrm>
          <a:prstGeom prst="rect">
            <a:avLst/>
          </a:prstGeom>
          <a:noFill/>
        </p:spPr>
        <p:txBody>
          <a:bodyPr wrap="none" rtlCol="0">
            <a:spAutoFit/>
          </a:bodyPr>
          <a:lstStyle/>
          <a:p>
            <a:r>
              <a:rPr lang="en-US" dirty="0" smtClean="0"/>
              <a:t>CA</a:t>
            </a:r>
            <a:endParaRPr lang="en-US" dirty="0"/>
          </a:p>
        </p:txBody>
      </p:sp>
      <p:cxnSp>
        <p:nvCxnSpPr>
          <p:cNvPr id="26" name="Straight Arrow Connector 25" descr=" 92"/>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descr=" 93"/>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28" name="Rounded Rectangular Callout 27" descr=" 96"/>
          <p:cNvSpPr/>
          <p:nvPr/>
        </p:nvSpPr>
        <p:spPr>
          <a:xfrm>
            <a:off x="3394813" y="1828800"/>
            <a:ext cx="2243987" cy="591791"/>
          </a:xfrm>
          <a:prstGeom prst="wedgeRoundRectCallout">
            <a:avLst>
              <a:gd name="adj1" fmla="val 19916"/>
              <a:gd name="adj2" fmla="val 235925"/>
              <a:gd name="adj3" fmla="val 16667"/>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Workload relocation (WR)</a:t>
            </a:r>
            <a:endParaRPr lang="en-US" dirty="0"/>
          </a:p>
        </p:txBody>
      </p:sp>
      <p:sp>
        <p:nvSpPr>
          <p:cNvPr id="11" name="Oval 10" descr=" 85"/>
          <p:cNvSpPr/>
          <p:nvPr/>
        </p:nvSpPr>
        <p:spPr>
          <a:xfrm>
            <a:off x="3567044" y="2983276"/>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26146" y="3147443"/>
            <a:ext cx="445956" cy="369332"/>
          </a:xfrm>
          <a:prstGeom prst="rect">
            <a:avLst/>
          </a:prstGeom>
          <a:noFill/>
        </p:spPr>
        <p:txBody>
          <a:bodyPr wrap="none" rtlCol="0">
            <a:spAutoFit/>
          </a:bodyPr>
          <a:lstStyle/>
          <a:p>
            <a:r>
              <a:rPr lang="en-US" dirty="0" smtClean="0"/>
              <a:t>NY</a:t>
            </a:r>
            <a:endParaRPr lang="en-US" dirty="0"/>
          </a:p>
        </p:txBody>
      </p:sp>
      <p:sp>
        <p:nvSpPr>
          <p:cNvPr id="22" name="TextBox 21" descr=" 28"/>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20" name="TextBox 19" descr=" 121"/>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21" name="TextBox 20" descr=" 122"/>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24" name="Straight Connector 23" descr=" 124"/>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descr=" 125"/>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descr=" 126"/>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24153789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rgbClr val="B2B2B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solidFill>
                  <a:srgbClr val="B2B2B2"/>
                </a:solidFill>
              </a:rPr>
              <a:t>TX</a:t>
            </a:r>
            <a:endParaRPr lang="en-US" dirty="0">
              <a:solidFill>
                <a:srgbClr val="B2B2B2"/>
              </a:solidFill>
            </a:endParaRPr>
          </a:p>
        </p:txBody>
      </p:sp>
      <p:sp>
        <p:nvSpPr>
          <p:cNvPr id="5" name="Oval 4" descr=" 87"/>
          <p:cNvSpPr/>
          <p:nvPr/>
        </p:nvSpPr>
        <p:spPr>
          <a:xfrm>
            <a:off x="5635599" y="2613866"/>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64" y="2765178"/>
            <a:ext cx="441146" cy="369332"/>
          </a:xfrm>
          <a:prstGeom prst="rect">
            <a:avLst/>
          </a:prstGeom>
          <a:noFill/>
        </p:spPr>
        <p:txBody>
          <a:bodyPr wrap="none" rtlCol="0">
            <a:spAutoFit/>
          </a:bodyPr>
          <a:lstStyle/>
          <a:p>
            <a:r>
              <a:rPr lang="en-US" dirty="0" smtClean="0"/>
              <a:t>CA</a:t>
            </a:r>
            <a:endParaRPr lang="en-US" dirty="0"/>
          </a:p>
        </p:txBody>
      </p:sp>
      <p:cxnSp>
        <p:nvCxnSpPr>
          <p:cNvPr id="26" name="Straight Arrow Connector 25" descr=" 92"/>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descr=" 93"/>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29" name="TextBox 28" descr=" 101"/>
          <p:cNvSpPr txBox="1"/>
          <p:nvPr/>
        </p:nvSpPr>
        <p:spPr>
          <a:xfrm>
            <a:off x="1905000" y="4649422"/>
            <a:ext cx="6143413" cy="461665"/>
          </a:xfrm>
          <a:prstGeom prst="rect">
            <a:avLst/>
          </a:prstGeom>
          <a:solidFill>
            <a:schemeClr val="accent2">
              <a:lumMod val="50000"/>
            </a:schemeClr>
          </a:solidFill>
        </p:spPr>
        <p:txBody>
          <a:bodyPr wrap="none" rtlCol="0">
            <a:spAutoFit/>
          </a:bodyPr>
          <a:lstStyle/>
          <a:p>
            <a:r>
              <a:rPr lang="en-US" sz="2400" dirty="0" smtClean="0">
                <a:solidFill>
                  <a:schemeClr val="tx2">
                    <a:lumMod val="40000"/>
                    <a:lumOff val="60000"/>
                  </a:schemeClr>
                </a:solidFill>
              </a:rPr>
              <a:t>Workload relocation cuts electricity cost </a:t>
            </a:r>
            <a:r>
              <a:rPr lang="en-US" sz="2400" b="1" i="1" dirty="0" smtClean="0">
                <a:solidFill>
                  <a:schemeClr val="tx2">
                    <a:lumMod val="40000"/>
                    <a:lumOff val="60000"/>
                  </a:schemeClr>
                </a:solidFill>
              </a:rPr>
              <a:t>further</a:t>
            </a:r>
            <a:endParaRPr lang="en-US" sz="2400" b="1" i="1" dirty="0">
              <a:solidFill>
                <a:schemeClr val="tx2">
                  <a:lumMod val="40000"/>
                  <a:lumOff val="60000"/>
                </a:schemeClr>
              </a:solidFill>
            </a:endParaRPr>
          </a:p>
        </p:txBody>
      </p:sp>
      <p:sp>
        <p:nvSpPr>
          <p:cNvPr id="11" name="Oval 10" descr=" 85"/>
          <p:cNvSpPr/>
          <p:nvPr/>
        </p:nvSpPr>
        <p:spPr>
          <a:xfrm>
            <a:off x="3567044" y="2983276"/>
            <a:ext cx="6858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26146" y="3147443"/>
            <a:ext cx="445956" cy="369332"/>
          </a:xfrm>
          <a:prstGeom prst="rect">
            <a:avLst/>
          </a:prstGeom>
          <a:noFill/>
        </p:spPr>
        <p:txBody>
          <a:bodyPr wrap="none" rtlCol="0">
            <a:spAutoFit/>
          </a:bodyPr>
          <a:lstStyle/>
          <a:p>
            <a:r>
              <a:rPr lang="en-US" dirty="0" smtClean="0"/>
              <a:t>NY</a:t>
            </a:r>
            <a:endParaRPr lang="en-US" dirty="0"/>
          </a:p>
        </p:txBody>
      </p:sp>
      <p:sp>
        <p:nvSpPr>
          <p:cNvPr id="22" name="TextBox 21" descr=" 28"/>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20" name="TextBox 19" descr=" 121"/>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21" name="TextBox 20" descr=" 122"/>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24" name="Straight Connector 23" descr=" 124"/>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descr=" 125"/>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descr=" 126"/>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28066921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sp>
        <p:nvSpPr>
          <p:cNvPr id="11" name="TextBox 10" descr=" 6"/>
          <p:cNvSpPr txBox="1"/>
          <p:nvPr/>
        </p:nvSpPr>
        <p:spPr>
          <a:xfrm>
            <a:off x="4620466" y="2891135"/>
            <a:ext cx="1856534" cy="461665"/>
          </a:xfrm>
          <a:prstGeom prst="rect">
            <a:avLst/>
          </a:prstGeom>
          <a:noFill/>
        </p:spPr>
        <p:txBody>
          <a:bodyPr wrap="none" rtlCol="0">
            <a:spAutoFit/>
          </a:bodyPr>
          <a:lstStyle/>
          <a:p>
            <a:r>
              <a:rPr lang="en-US" sz="2400" dirty="0" smtClean="0"/>
              <a:t>A data center</a:t>
            </a:r>
            <a:endParaRPr lang="en-US" sz="2400" dirty="0"/>
          </a:p>
        </p:txBody>
      </p:sp>
      <p:sp>
        <p:nvSpPr>
          <p:cNvPr id="13" name="TextBox 12" descr=" 10"/>
          <p:cNvSpPr txBox="1"/>
          <p:nvPr/>
        </p:nvSpPr>
        <p:spPr>
          <a:xfrm>
            <a:off x="76200" y="6400800"/>
            <a:ext cx="2180405" cy="369332"/>
          </a:xfrm>
          <a:prstGeom prst="rect">
            <a:avLst/>
          </a:prstGeom>
          <a:noFill/>
        </p:spPr>
        <p:txBody>
          <a:bodyPr wrap="none" rtlCol="0">
            <a:spAutoFit/>
          </a:bodyPr>
          <a:lstStyle/>
          <a:p>
            <a:r>
              <a:rPr lang="en-US" dirty="0" smtClean="0"/>
              <a:t>Source: youtube.com</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descr=" 17"/>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8" descr=" 10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457200"/>
            <a:ext cx="4228606" cy="2378591"/>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17" descr=" 18"/>
          <p:cNvSpPr>
            <a:spLocks noGrp="1"/>
          </p:cNvSpPr>
          <p:nvPr>
            <p:ph type="sldNum" sz="quarter" idx="12"/>
          </p:nvPr>
        </p:nvSpPr>
        <p:spPr/>
        <p:txBody>
          <a:bodyPr/>
          <a:lstStyle/>
          <a:p>
            <a:r>
              <a:rPr lang="en-US" smtClean="0"/>
              <a:t>3</a:t>
            </a:r>
            <a:endParaRPr lang="en-US"/>
          </a:p>
        </p:txBody>
      </p:sp>
    </p:spTree>
    <p:extLst>
      <p:ext uri="{BB962C8B-B14F-4D97-AF65-F5344CB8AC3E}">
        <p14:creationId xmlns:p14="http://schemas.microsoft.com/office/powerpoint/2010/main" val="216530640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rgbClr val="B2B2B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solidFill>
                  <a:srgbClr val="B2B2B2"/>
                </a:solidFill>
              </a:rPr>
              <a:t>TX</a:t>
            </a:r>
            <a:endParaRPr lang="en-US" dirty="0">
              <a:solidFill>
                <a:srgbClr val="B2B2B2"/>
              </a:solidFill>
            </a:endParaRPr>
          </a:p>
        </p:txBody>
      </p:sp>
      <p:sp>
        <p:nvSpPr>
          <p:cNvPr id="5" name="Oval 4" descr=" 87"/>
          <p:cNvSpPr/>
          <p:nvPr/>
        </p:nvSpPr>
        <p:spPr>
          <a:xfrm>
            <a:off x="5635599" y="2613866"/>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64" y="2765178"/>
            <a:ext cx="441146" cy="369332"/>
          </a:xfrm>
          <a:prstGeom prst="rect">
            <a:avLst/>
          </a:prstGeom>
          <a:noFill/>
        </p:spPr>
        <p:txBody>
          <a:bodyPr wrap="none" rtlCol="0">
            <a:spAutoFit/>
          </a:bodyPr>
          <a:lstStyle/>
          <a:p>
            <a:r>
              <a:rPr lang="en-US" dirty="0" smtClean="0"/>
              <a:t>CA</a:t>
            </a:r>
            <a:endParaRPr lang="en-US" dirty="0"/>
          </a:p>
        </p:txBody>
      </p:sp>
      <p:cxnSp>
        <p:nvCxnSpPr>
          <p:cNvPr id="26" name="Straight Arrow Connector 25" descr=" 92"/>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descr=" 93"/>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11" name="Oval 10" descr=" 85"/>
          <p:cNvSpPr/>
          <p:nvPr/>
        </p:nvSpPr>
        <p:spPr>
          <a:xfrm>
            <a:off x="3567044" y="2983276"/>
            <a:ext cx="685800" cy="685800"/>
          </a:xfrm>
          <a:prstGeom prst="ellipse">
            <a:avLst/>
          </a:prstGeom>
          <a:no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descr=" 104"/>
          <p:cNvSpPr txBox="1"/>
          <p:nvPr/>
        </p:nvSpPr>
        <p:spPr>
          <a:xfrm>
            <a:off x="3826146" y="3147443"/>
            <a:ext cx="445956" cy="369332"/>
          </a:xfrm>
          <a:prstGeom prst="rect">
            <a:avLst/>
          </a:prstGeom>
          <a:noFill/>
        </p:spPr>
        <p:txBody>
          <a:bodyPr wrap="none" rtlCol="0">
            <a:spAutoFit/>
          </a:bodyPr>
          <a:lstStyle/>
          <a:p>
            <a:r>
              <a:rPr lang="en-US" dirty="0" smtClean="0"/>
              <a:t>NY</a:t>
            </a:r>
            <a:endParaRPr lang="en-US" dirty="0"/>
          </a:p>
        </p:txBody>
      </p:sp>
      <p:sp>
        <p:nvSpPr>
          <p:cNvPr id="22" name="TextBox 21" descr=" 28"/>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20" name="TextBox 19" descr=" 121"/>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21" name="TextBox 20" descr=" 122"/>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24" name="Straight Connector 23" descr=" 124"/>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descr=" 125"/>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descr=" 126"/>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
        <p:nvSpPr>
          <p:cNvPr id="28" name="Rounded Rectangular Callout 27" descr=" 131"/>
          <p:cNvSpPr/>
          <p:nvPr/>
        </p:nvSpPr>
        <p:spPr>
          <a:xfrm>
            <a:off x="1886634" y="1707790"/>
            <a:ext cx="1389966" cy="546820"/>
          </a:xfrm>
          <a:prstGeom prst="wedgeRoundRectCallout">
            <a:avLst>
              <a:gd name="adj1" fmla="val 80673"/>
              <a:gd name="adj2" fmla="val 164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RP to save more</a:t>
            </a:r>
            <a:endParaRPr lang="en-US" dirty="0"/>
          </a:p>
        </p:txBody>
      </p:sp>
    </p:spTree>
    <p:extLst>
      <p:ext uri="{BB962C8B-B14F-4D97-AF65-F5344CB8AC3E}">
        <p14:creationId xmlns:p14="http://schemas.microsoft.com/office/powerpoint/2010/main" val="22372561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rgbClr val="B2B2B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solidFill>
                  <a:srgbClr val="B2B2B2"/>
                </a:solidFill>
              </a:rPr>
              <a:t>TX</a:t>
            </a:r>
            <a:endParaRPr lang="en-US" dirty="0">
              <a:solidFill>
                <a:srgbClr val="B2B2B2"/>
              </a:solidFill>
            </a:endParaRPr>
          </a:p>
        </p:txBody>
      </p:sp>
      <p:sp>
        <p:nvSpPr>
          <p:cNvPr id="5" name="Oval 4" descr=" 87"/>
          <p:cNvSpPr/>
          <p:nvPr/>
        </p:nvSpPr>
        <p:spPr>
          <a:xfrm>
            <a:off x="5635599" y="2613866"/>
            <a:ext cx="685800" cy="685800"/>
          </a:xfrm>
          <a:prstGeom prst="ellipse">
            <a:avLst/>
          </a:prstGeom>
          <a:solidFill>
            <a:schemeClr val="bg1"/>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descr=" 91"/>
          <p:cNvSpPr txBox="1"/>
          <p:nvPr/>
        </p:nvSpPr>
        <p:spPr>
          <a:xfrm>
            <a:off x="5750164" y="2765178"/>
            <a:ext cx="441146" cy="369332"/>
          </a:xfrm>
          <a:prstGeom prst="rect">
            <a:avLst/>
          </a:prstGeom>
          <a:noFill/>
        </p:spPr>
        <p:txBody>
          <a:bodyPr wrap="none" rtlCol="0">
            <a:spAutoFit/>
          </a:bodyPr>
          <a:lstStyle/>
          <a:p>
            <a:r>
              <a:rPr lang="en-US" dirty="0" smtClean="0"/>
              <a:t>CA</a:t>
            </a:r>
            <a:endParaRPr lang="en-US" dirty="0"/>
          </a:p>
        </p:txBody>
      </p:sp>
      <p:cxnSp>
        <p:nvCxnSpPr>
          <p:cNvPr id="26" name="Straight Arrow Connector 25" descr=" 92"/>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descr=" 93"/>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11" name="Oval 10" descr=" 85"/>
          <p:cNvSpPr/>
          <p:nvPr/>
        </p:nvSpPr>
        <p:spPr>
          <a:xfrm>
            <a:off x="3567044" y="2983276"/>
            <a:ext cx="685800" cy="685800"/>
          </a:xfrm>
          <a:prstGeom prst="ellipse">
            <a:avLst/>
          </a:prstGeom>
          <a:no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12" name="TextBox 11" descr=" 104"/>
          <p:cNvSpPr txBox="1"/>
          <p:nvPr/>
        </p:nvSpPr>
        <p:spPr>
          <a:xfrm>
            <a:off x="3826146" y="3147443"/>
            <a:ext cx="445956" cy="369332"/>
          </a:xfrm>
          <a:prstGeom prst="rect">
            <a:avLst/>
          </a:prstGeom>
          <a:noFill/>
        </p:spPr>
        <p:txBody>
          <a:bodyPr wrap="none" rtlCol="0">
            <a:spAutoFit/>
          </a:bodyPr>
          <a:lstStyle/>
          <a:p>
            <a:r>
              <a:rPr lang="en-US" dirty="0" smtClean="0">
                <a:solidFill>
                  <a:srgbClr val="B2B2B2"/>
                </a:solidFill>
              </a:rPr>
              <a:t>NY</a:t>
            </a:r>
            <a:endParaRPr lang="en-US" dirty="0">
              <a:solidFill>
                <a:srgbClr val="B2B2B2"/>
              </a:solidFill>
            </a:endParaRPr>
          </a:p>
        </p:txBody>
      </p:sp>
      <p:sp>
        <p:nvSpPr>
          <p:cNvPr id="22" name="TextBox 21" descr=" 28"/>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20" name="TextBox 19" descr=" 121"/>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21" name="TextBox 20" descr=" 122"/>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24" name="Straight Connector 23" descr=" 124"/>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descr=" 125"/>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descr=" 126"/>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29" name="Rounded Rectangular Callout 28" descr=" 99"/>
          <p:cNvSpPr/>
          <p:nvPr/>
        </p:nvSpPr>
        <p:spPr>
          <a:xfrm>
            <a:off x="1939430" y="1981200"/>
            <a:ext cx="1633824" cy="618505"/>
          </a:xfrm>
          <a:prstGeom prst="wedgeRoundRectCallout">
            <a:avLst>
              <a:gd name="adj1" fmla="val 54668"/>
              <a:gd name="adj2" fmla="val 12059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As workload rises…</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165688747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ular Callout 27" descr=" 117"/>
          <p:cNvSpPr/>
          <p:nvPr/>
        </p:nvSpPr>
        <p:spPr>
          <a:xfrm>
            <a:off x="5181600" y="1447800"/>
            <a:ext cx="3810000" cy="575952"/>
          </a:xfrm>
          <a:prstGeom prst="wedgeRoundRectCallout">
            <a:avLst>
              <a:gd name="adj1" fmla="val -26438"/>
              <a:gd name="adj2" fmla="val 16063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When workload rises even more …</a:t>
            </a:r>
            <a:endParaRPr lang="en-US" dirty="0"/>
          </a:p>
        </p:txBody>
      </p:sp>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4" name="Oval 13" descr=" 86"/>
          <p:cNvSpPr/>
          <p:nvPr/>
        </p:nvSpPr>
        <p:spPr>
          <a:xfrm>
            <a:off x="4656160" y="3505200"/>
            <a:ext cx="685800" cy="685800"/>
          </a:xfrm>
          <a:prstGeom prst="ellipse">
            <a:avLst/>
          </a:prstGeom>
          <a:solidFill>
            <a:srgbClr val="B2B2B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13" name="TextBox 12" descr=" 90"/>
          <p:cNvSpPr txBox="1"/>
          <p:nvPr/>
        </p:nvSpPr>
        <p:spPr>
          <a:xfrm>
            <a:off x="4923130" y="3657600"/>
            <a:ext cx="417102" cy="369332"/>
          </a:xfrm>
          <a:prstGeom prst="rect">
            <a:avLst/>
          </a:prstGeom>
          <a:noFill/>
        </p:spPr>
        <p:txBody>
          <a:bodyPr wrap="none" rtlCol="0">
            <a:spAutoFit/>
          </a:bodyPr>
          <a:lstStyle/>
          <a:p>
            <a:r>
              <a:rPr lang="en-US" dirty="0" smtClean="0">
                <a:solidFill>
                  <a:srgbClr val="B2B2B2"/>
                </a:solidFill>
              </a:rPr>
              <a:t>TX</a:t>
            </a:r>
            <a:endParaRPr lang="en-US" dirty="0">
              <a:solidFill>
                <a:srgbClr val="B2B2B2"/>
              </a:solidFill>
            </a:endParaRPr>
          </a:p>
        </p:txBody>
      </p:sp>
      <p:sp>
        <p:nvSpPr>
          <p:cNvPr id="5" name="Oval 4" descr=" 87"/>
          <p:cNvSpPr/>
          <p:nvPr/>
        </p:nvSpPr>
        <p:spPr>
          <a:xfrm>
            <a:off x="5635599" y="2613866"/>
            <a:ext cx="685800" cy="685800"/>
          </a:xfrm>
          <a:prstGeom prst="ellipse">
            <a:avLst/>
          </a:prstGeom>
          <a:solidFill>
            <a:srgbClr val="B2B2B2"/>
          </a:solid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6" name="TextBox 5" descr=" 91"/>
          <p:cNvSpPr txBox="1"/>
          <p:nvPr/>
        </p:nvSpPr>
        <p:spPr>
          <a:xfrm>
            <a:off x="5750164" y="2765178"/>
            <a:ext cx="441146" cy="369332"/>
          </a:xfrm>
          <a:prstGeom prst="rect">
            <a:avLst/>
          </a:prstGeom>
          <a:noFill/>
        </p:spPr>
        <p:txBody>
          <a:bodyPr wrap="none" rtlCol="0">
            <a:spAutoFit/>
          </a:bodyPr>
          <a:lstStyle/>
          <a:p>
            <a:r>
              <a:rPr lang="en-US" dirty="0" smtClean="0">
                <a:solidFill>
                  <a:srgbClr val="B2B2B2"/>
                </a:solidFill>
              </a:rPr>
              <a:t>CA</a:t>
            </a:r>
            <a:endParaRPr lang="en-US" dirty="0">
              <a:solidFill>
                <a:srgbClr val="B2B2B2"/>
              </a:solidFill>
            </a:endParaRPr>
          </a:p>
        </p:txBody>
      </p:sp>
      <p:cxnSp>
        <p:nvCxnSpPr>
          <p:cNvPr id="26" name="Straight Arrow Connector 25" descr=" 92"/>
          <p:cNvCxnSpPr/>
          <p:nvPr/>
        </p:nvCxnSpPr>
        <p:spPr>
          <a:xfrm flipH="1" flipV="1">
            <a:off x="3124200" y="1752600"/>
            <a:ext cx="1137" cy="28876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descr=" 93"/>
          <p:cNvSpPr txBox="1"/>
          <p:nvPr/>
        </p:nvSpPr>
        <p:spPr>
          <a:xfrm rot="16200000">
            <a:off x="1186683" y="3131152"/>
            <a:ext cx="1625766" cy="646331"/>
          </a:xfrm>
          <a:prstGeom prst="rect">
            <a:avLst/>
          </a:prstGeom>
          <a:noFill/>
        </p:spPr>
        <p:txBody>
          <a:bodyPr wrap="none" rtlCol="0">
            <a:spAutoFit/>
          </a:bodyPr>
          <a:lstStyle/>
          <a:p>
            <a:r>
              <a:rPr lang="en-US" dirty="0" smtClean="0"/>
              <a:t>Electricity price</a:t>
            </a:r>
          </a:p>
          <a:p>
            <a:pPr algn="ctr"/>
            <a:r>
              <a:rPr lang="en-US" dirty="0" smtClean="0"/>
              <a:t>$/MWh</a:t>
            </a:r>
            <a:endParaRPr lang="en-US" dirty="0"/>
          </a:p>
        </p:txBody>
      </p:sp>
      <p:sp>
        <p:nvSpPr>
          <p:cNvPr id="11" name="Oval 10" descr=" 85"/>
          <p:cNvSpPr/>
          <p:nvPr/>
        </p:nvSpPr>
        <p:spPr>
          <a:xfrm>
            <a:off x="3567044" y="2983276"/>
            <a:ext cx="685800" cy="685800"/>
          </a:xfrm>
          <a:prstGeom prst="ellipse">
            <a:avLst/>
          </a:prstGeom>
          <a:noFill/>
          <a:ln>
            <a:solidFill>
              <a:srgbClr val="B2B2B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2B2B2"/>
              </a:solidFill>
            </a:endParaRPr>
          </a:p>
        </p:txBody>
      </p:sp>
      <p:sp>
        <p:nvSpPr>
          <p:cNvPr id="12" name="TextBox 11" descr=" 104"/>
          <p:cNvSpPr txBox="1"/>
          <p:nvPr/>
        </p:nvSpPr>
        <p:spPr>
          <a:xfrm>
            <a:off x="3826146" y="3147443"/>
            <a:ext cx="445956" cy="369332"/>
          </a:xfrm>
          <a:prstGeom prst="rect">
            <a:avLst/>
          </a:prstGeom>
          <a:noFill/>
        </p:spPr>
        <p:txBody>
          <a:bodyPr wrap="none" rtlCol="0">
            <a:spAutoFit/>
          </a:bodyPr>
          <a:lstStyle/>
          <a:p>
            <a:r>
              <a:rPr lang="en-US" dirty="0" smtClean="0">
                <a:solidFill>
                  <a:srgbClr val="B2B2B2"/>
                </a:solidFill>
              </a:rPr>
              <a:t>NY</a:t>
            </a:r>
            <a:endParaRPr lang="en-US" dirty="0">
              <a:solidFill>
                <a:srgbClr val="B2B2B2"/>
              </a:solidFill>
            </a:endParaRPr>
          </a:p>
        </p:txBody>
      </p:sp>
      <p:sp>
        <p:nvSpPr>
          <p:cNvPr id="22" name="TextBox 21" descr=" 28"/>
          <p:cNvSpPr txBox="1"/>
          <p:nvPr/>
        </p:nvSpPr>
        <p:spPr>
          <a:xfrm>
            <a:off x="2594040" y="3704524"/>
            <a:ext cx="418704" cy="369332"/>
          </a:xfrm>
          <a:prstGeom prst="rect">
            <a:avLst/>
          </a:prstGeom>
          <a:noFill/>
        </p:spPr>
        <p:txBody>
          <a:bodyPr wrap="none" rtlCol="0">
            <a:spAutoFit/>
          </a:bodyPr>
          <a:lstStyle/>
          <a:p>
            <a:r>
              <a:rPr lang="en-US" dirty="0" smtClean="0"/>
              <a:t>52</a:t>
            </a:r>
            <a:endParaRPr lang="en-US" dirty="0"/>
          </a:p>
        </p:txBody>
      </p:sp>
      <p:sp>
        <p:nvSpPr>
          <p:cNvPr id="20" name="TextBox 19" descr=" 121"/>
          <p:cNvSpPr txBox="1"/>
          <p:nvPr/>
        </p:nvSpPr>
        <p:spPr>
          <a:xfrm>
            <a:off x="2629296" y="3124200"/>
            <a:ext cx="418704" cy="369332"/>
          </a:xfrm>
          <a:prstGeom prst="rect">
            <a:avLst/>
          </a:prstGeom>
          <a:noFill/>
        </p:spPr>
        <p:txBody>
          <a:bodyPr wrap="none" rtlCol="0">
            <a:spAutoFit/>
          </a:bodyPr>
          <a:lstStyle/>
          <a:p>
            <a:r>
              <a:rPr lang="en-US" dirty="0" smtClean="0"/>
              <a:t>72</a:t>
            </a:r>
            <a:endParaRPr lang="en-US" dirty="0"/>
          </a:p>
        </p:txBody>
      </p:sp>
      <p:sp>
        <p:nvSpPr>
          <p:cNvPr id="21" name="TextBox 20" descr=" 122"/>
          <p:cNvSpPr txBox="1"/>
          <p:nvPr/>
        </p:nvSpPr>
        <p:spPr>
          <a:xfrm>
            <a:off x="2286000" y="2743200"/>
            <a:ext cx="710451" cy="369332"/>
          </a:xfrm>
          <a:prstGeom prst="rect">
            <a:avLst/>
          </a:prstGeom>
          <a:noFill/>
        </p:spPr>
        <p:txBody>
          <a:bodyPr wrap="none" rtlCol="0">
            <a:spAutoFit/>
          </a:bodyPr>
          <a:lstStyle/>
          <a:p>
            <a:r>
              <a:rPr lang="en-US" dirty="0" smtClean="0"/>
              <a:t>122.4</a:t>
            </a:r>
            <a:endParaRPr lang="en-US" dirty="0"/>
          </a:p>
        </p:txBody>
      </p:sp>
      <p:cxnSp>
        <p:nvCxnSpPr>
          <p:cNvPr id="24" name="Straight Connector 23" descr=" 124"/>
          <p:cNvCxnSpPr/>
          <p:nvPr/>
        </p:nvCxnSpPr>
        <p:spPr>
          <a:xfrm flipV="1">
            <a:off x="3082528" y="3295649"/>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descr=" 125"/>
          <p:cNvCxnSpPr/>
          <p:nvPr/>
        </p:nvCxnSpPr>
        <p:spPr>
          <a:xfrm flipV="1">
            <a:off x="3082528" y="2926553"/>
            <a:ext cx="83344"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descr=" 126"/>
          <p:cNvCxnSpPr/>
          <p:nvPr/>
        </p:nvCxnSpPr>
        <p:spPr>
          <a:xfrm flipV="1">
            <a:off x="3082528" y="3886200"/>
            <a:ext cx="83344" cy="1"/>
          </a:xfrm>
          <a:prstGeom prst="line">
            <a:avLst/>
          </a:prstGeom>
        </p:spPr>
        <p:style>
          <a:lnRef idx="1">
            <a:schemeClr val="accent1"/>
          </a:lnRef>
          <a:fillRef idx="0">
            <a:schemeClr val="accent1"/>
          </a:fillRef>
          <a:effectRef idx="0">
            <a:schemeClr val="accent1"/>
          </a:effectRef>
          <a:fontRef idx="minor">
            <a:schemeClr val="tx1"/>
          </a:fontRef>
        </p:style>
      </p:cxn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9" name="TextBox 8" descr=" 137"/>
          <p:cNvSpPr txBox="1"/>
          <p:nvPr/>
        </p:nvSpPr>
        <p:spPr>
          <a:xfrm>
            <a:off x="189714" y="1866887"/>
            <a:ext cx="1449371" cy="369332"/>
          </a:xfrm>
          <a:prstGeom prst="rect">
            <a:avLst/>
          </a:prstGeom>
          <a:noFill/>
        </p:spPr>
        <p:txBody>
          <a:bodyPr wrap="none" rtlCol="0">
            <a:spAutoFit/>
          </a:bodyPr>
          <a:lstStyle/>
          <a:p>
            <a:r>
              <a:rPr lang="en-US" dirty="0" smtClean="0">
                <a:solidFill>
                  <a:schemeClr val="accent6">
                    <a:lumMod val="75000"/>
                  </a:schemeClr>
                </a:solidFill>
              </a:rPr>
              <a:t>CA: California</a:t>
            </a:r>
            <a:endParaRPr lang="en-US" dirty="0">
              <a:solidFill>
                <a:schemeClr val="accent6">
                  <a:lumMod val="75000"/>
                </a:schemeClr>
              </a:solidFill>
            </a:endParaRPr>
          </a:p>
        </p:txBody>
      </p:sp>
      <p:sp>
        <p:nvSpPr>
          <p:cNvPr id="10" name="TextBox 9" descr=" 138"/>
          <p:cNvSpPr txBox="1"/>
          <p:nvPr/>
        </p:nvSpPr>
        <p:spPr>
          <a:xfrm>
            <a:off x="189714" y="2133600"/>
            <a:ext cx="1426481" cy="646331"/>
          </a:xfrm>
          <a:prstGeom prst="rect">
            <a:avLst/>
          </a:prstGeom>
          <a:noFill/>
        </p:spPr>
        <p:txBody>
          <a:bodyPr wrap="none" rtlCol="0">
            <a:spAutoFit/>
          </a:bodyPr>
          <a:lstStyle/>
          <a:p>
            <a:r>
              <a:rPr lang="en-US" dirty="0" smtClean="0">
                <a:solidFill>
                  <a:schemeClr val="accent6">
                    <a:lumMod val="75000"/>
                  </a:schemeClr>
                </a:solidFill>
              </a:rPr>
              <a:t>NY</a:t>
            </a:r>
            <a:r>
              <a:rPr lang="en-US" dirty="0">
                <a:solidFill>
                  <a:schemeClr val="accent6">
                    <a:lumMod val="75000"/>
                  </a:schemeClr>
                </a:solidFill>
              </a:rPr>
              <a:t>: New York</a:t>
            </a:r>
          </a:p>
          <a:p>
            <a:r>
              <a:rPr lang="en-US" dirty="0">
                <a:solidFill>
                  <a:schemeClr val="accent6">
                    <a:lumMod val="75000"/>
                  </a:schemeClr>
                </a:solidFill>
              </a:rPr>
              <a:t>TX: </a:t>
            </a:r>
            <a:r>
              <a:rPr lang="en-US" dirty="0" smtClean="0">
                <a:solidFill>
                  <a:schemeClr val="accent6">
                    <a:lumMod val="75000"/>
                  </a:schemeClr>
                </a:solidFill>
              </a:rPr>
              <a:t>Texas</a:t>
            </a:r>
            <a:endParaRPr lang="en-US" dirty="0">
              <a:solidFill>
                <a:schemeClr val="accent6">
                  <a:lumMod val="75000"/>
                </a:schemeClr>
              </a:solidFill>
            </a:endParaRPr>
          </a:p>
        </p:txBody>
      </p:sp>
    </p:spTree>
    <p:extLst>
      <p:ext uri="{BB962C8B-B14F-4D97-AF65-F5344CB8AC3E}">
        <p14:creationId xmlns:p14="http://schemas.microsoft.com/office/powerpoint/2010/main" val="28084162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29" name="TextBox 28" descr=" 140"/>
          <p:cNvSpPr txBox="1"/>
          <p:nvPr/>
        </p:nvSpPr>
        <p:spPr>
          <a:xfrm>
            <a:off x="2128741" y="2981980"/>
            <a:ext cx="5262659" cy="523220"/>
          </a:xfrm>
          <a:prstGeom prst="rect">
            <a:avLst/>
          </a:prstGeom>
          <a:solidFill>
            <a:schemeClr val="tx2">
              <a:lumMod val="40000"/>
              <a:lumOff val="60000"/>
            </a:schemeClr>
          </a:solidFill>
        </p:spPr>
        <p:txBody>
          <a:bodyPr wrap="none" rtlCol="0">
            <a:spAutoFit/>
          </a:bodyPr>
          <a:lstStyle/>
          <a:p>
            <a:r>
              <a:rPr lang="en-US" sz="2800" dirty="0" smtClean="0"/>
              <a:t>RP and WR can cut electricity costs</a:t>
            </a:r>
            <a:endParaRPr lang="en-US" sz="2800" dirty="0"/>
          </a:p>
        </p:txBody>
      </p:sp>
    </p:spTree>
    <p:extLst>
      <p:ext uri="{BB962C8B-B14F-4D97-AF65-F5344CB8AC3E}">
        <p14:creationId xmlns:p14="http://schemas.microsoft.com/office/powerpoint/2010/main" val="6070134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itle 1" descr=" 84"/>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Key Idea</a:t>
            </a:r>
            <a:endParaRPr lang="en-US" dirty="0"/>
          </a:p>
        </p:txBody>
      </p:sp>
      <p:sp>
        <p:nvSpPr>
          <p:cNvPr id="132" name="Slide Number Placeholder 131" descr=" 132"/>
          <p:cNvSpPr>
            <a:spLocks noGrp="1"/>
          </p:cNvSpPr>
          <p:nvPr>
            <p:ph type="sldNum" sz="quarter" idx="12"/>
          </p:nvPr>
        </p:nvSpPr>
        <p:spPr/>
        <p:txBody>
          <a:bodyPr/>
          <a:lstStyle/>
          <a:p>
            <a:r>
              <a:rPr lang="en-US" smtClean="0"/>
              <a:t>8</a:t>
            </a:r>
            <a:endParaRPr lang="en-US"/>
          </a:p>
        </p:txBody>
      </p:sp>
      <p:sp>
        <p:nvSpPr>
          <p:cNvPr id="29" name="TextBox 28" descr=" 140"/>
          <p:cNvSpPr txBox="1"/>
          <p:nvPr/>
        </p:nvSpPr>
        <p:spPr>
          <a:xfrm>
            <a:off x="2128741" y="2981980"/>
            <a:ext cx="5262659" cy="523220"/>
          </a:xfrm>
          <a:prstGeom prst="rect">
            <a:avLst/>
          </a:prstGeom>
          <a:solidFill>
            <a:schemeClr val="tx2">
              <a:lumMod val="40000"/>
              <a:lumOff val="60000"/>
            </a:schemeClr>
          </a:solidFill>
        </p:spPr>
        <p:txBody>
          <a:bodyPr wrap="none" rtlCol="0">
            <a:spAutoFit/>
          </a:bodyPr>
          <a:lstStyle/>
          <a:p>
            <a:r>
              <a:rPr lang="en-US" sz="2800" dirty="0" smtClean="0"/>
              <a:t>RP and WR can cut electricity costs</a:t>
            </a:r>
            <a:endParaRPr lang="en-US" sz="2800" dirty="0"/>
          </a:p>
        </p:txBody>
      </p:sp>
      <p:sp>
        <p:nvSpPr>
          <p:cNvPr id="5" name="TextBox 4" descr=" 141"/>
          <p:cNvSpPr txBox="1"/>
          <p:nvPr/>
        </p:nvSpPr>
        <p:spPr>
          <a:xfrm>
            <a:off x="2202286" y="4114800"/>
            <a:ext cx="5115568" cy="523220"/>
          </a:xfrm>
          <a:prstGeom prst="rect">
            <a:avLst/>
          </a:prstGeom>
          <a:solidFill>
            <a:schemeClr val="accent3">
              <a:lumMod val="60000"/>
              <a:lumOff val="40000"/>
            </a:schemeClr>
          </a:solidFill>
        </p:spPr>
        <p:txBody>
          <a:bodyPr wrap="none" rtlCol="0">
            <a:spAutoFit/>
          </a:bodyPr>
          <a:lstStyle/>
          <a:p>
            <a:r>
              <a:rPr lang="en-US" sz="2800" dirty="0" err="1" smtClean="0"/>
              <a:t>Ain’t</a:t>
            </a:r>
            <a:r>
              <a:rPr lang="en-US" sz="2800" dirty="0" smtClean="0"/>
              <a:t> no such thing as a free lunch</a:t>
            </a:r>
            <a:endParaRPr lang="en-US" sz="2800" dirty="0"/>
          </a:p>
        </p:txBody>
      </p:sp>
    </p:spTree>
    <p:extLst>
      <p:ext uri="{BB962C8B-B14F-4D97-AF65-F5344CB8AC3E}">
        <p14:creationId xmlns:p14="http://schemas.microsoft.com/office/powerpoint/2010/main" val="378343352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Transition Costs</a:t>
            </a:r>
            <a:endParaRPr lang="en-US" dirty="0"/>
          </a:p>
        </p:txBody>
      </p:sp>
      <p:sp>
        <p:nvSpPr>
          <p:cNvPr id="3" name="Content Placeholder 2" descr=" 3"/>
          <p:cNvSpPr>
            <a:spLocks noGrp="1"/>
          </p:cNvSpPr>
          <p:nvPr>
            <p:ph idx="1"/>
          </p:nvPr>
        </p:nvSpPr>
        <p:spPr/>
        <p:txBody>
          <a:bodyPr>
            <a:normAutofit lnSpcReduction="10000"/>
          </a:bodyPr>
          <a:lstStyle/>
          <a:p>
            <a:r>
              <a:rPr lang="en-US" dirty="0" smtClean="0"/>
              <a:t>Workload relocation overheads</a:t>
            </a:r>
          </a:p>
          <a:p>
            <a:pPr lvl="1"/>
            <a:r>
              <a:rPr lang="en-US" dirty="0" smtClean="0"/>
              <a:t>E.g., Cost of data transfers</a:t>
            </a:r>
          </a:p>
          <a:p>
            <a:pPr lvl="2"/>
            <a:r>
              <a:rPr lang="en-US" dirty="0" smtClean="0"/>
              <a:t>Expensive inter-data center links </a:t>
            </a:r>
          </a:p>
          <a:p>
            <a:pPr>
              <a:buChar char=" "/>
            </a:pPr>
            <a:r>
              <a:rPr lang="en-US" smtClean="0"/>
              <a:t>                                       </a:t>
            </a:r>
            <a:br>
              <a:rPr lang="en-US" smtClean="0"/>
            </a:br>
            <a:r>
              <a:rPr lang="en-US" smtClean="0"/>
              <a:t>         </a:t>
            </a:r>
            <a:endParaRPr lang="en-US" dirty="0" smtClean="0"/>
          </a:p>
          <a:p>
            <a:pPr lvl="1">
              <a:buChar char=" "/>
            </a:pPr>
            <a:r>
              <a:rPr lang="en-US" smtClean="0"/>
              <a:t>                                              </a:t>
            </a:r>
            <a:endParaRPr lang="en-US" dirty="0" smtClean="0"/>
          </a:p>
          <a:p>
            <a:pPr>
              <a:buChar char=" "/>
            </a:pPr>
            <a:r>
              <a:rPr lang="en-US" smtClean="0"/>
              <a:t>                                               </a:t>
            </a:r>
            <a:endParaRPr lang="en-US" dirty="0" smtClean="0"/>
          </a:p>
          <a:p>
            <a:pPr>
              <a:buChar char=" "/>
            </a:pPr>
            <a:r>
              <a:rPr lang="en-US" smtClean="0"/>
              <a:t>                                           </a:t>
            </a:r>
            <a:br>
              <a:rPr lang="en-US" smtClean="0"/>
            </a:br>
            <a:r>
              <a:rPr lang="en-US" smtClean="0"/>
              <a:t>        </a:t>
            </a:r>
            <a:endParaRPr lang="en-US" dirty="0"/>
          </a:p>
        </p:txBody>
      </p:sp>
      <p:sp>
        <p:nvSpPr>
          <p:cNvPr id="4" name="Slide Number Placeholder 3" descr=" 4"/>
          <p:cNvSpPr>
            <a:spLocks noGrp="1"/>
          </p:cNvSpPr>
          <p:nvPr>
            <p:ph type="sldNum" sz="quarter" idx="12"/>
          </p:nvPr>
        </p:nvSpPr>
        <p:spPr/>
        <p:txBody>
          <a:bodyPr/>
          <a:lstStyle/>
          <a:p>
            <a:r>
              <a:rPr lang="en-US" smtClean="0"/>
              <a:t>9</a:t>
            </a:r>
            <a:endParaRPr lang="en-US"/>
          </a:p>
        </p:txBody>
      </p:sp>
    </p:spTree>
    <p:extLst>
      <p:ext uri="{BB962C8B-B14F-4D97-AF65-F5344CB8AC3E}">
        <p14:creationId xmlns:p14="http://schemas.microsoft.com/office/powerpoint/2010/main" val="319254172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Transition Costs</a:t>
            </a:r>
            <a:endParaRPr lang="en-US" dirty="0"/>
          </a:p>
        </p:txBody>
      </p:sp>
      <p:sp>
        <p:nvSpPr>
          <p:cNvPr id="3" name="Content Placeholder 2" descr=" 3"/>
          <p:cNvSpPr>
            <a:spLocks noGrp="1"/>
          </p:cNvSpPr>
          <p:nvPr>
            <p:ph idx="1"/>
          </p:nvPr>
        </p:nvSpPr>
        <p:spPr>
          <a:xfrm>
            <a:off x="457200" y="1600200"/>
            <a:ext cx="8229600" cy="4525963"/>
          </a:xfrm>
        </p:spPr>
        <p:txBody>
          <a:bodyPr>
            <a:normAutofit fontScale="92500"/>
          </a:bodyPr>
          <a:lstStyle/>
          <a:p>
            <a:r>
              <a:rPr lang="en-US" dirty="0" smtClean="0"/>
              <a:t>Workload relocation overheads</a:t>
            </a:r>
          </a:p>
          <a:p>
            <a:pPr lvl="1"/>
            <a:r>
              <a:rPr lang="en-US" dirty="0" smtClean="0"/>
              <a:t>E.g., Cost of data transfers</a:t>
            </a:r>
          </a:p>
          <a:p>
            <a:pPr lvl="2"/>
            <a:r>
              <a:rPr lang="en-US" dirty="0" smtClean="0"/>
              <a:t>Expensive inter-data center links </a:t>
            </a:r>
          </a:p>
          <a:p>
            <a:r>
              <a:rPr lang="en-US" smtClean="0">
                <a:latin typeface="Calibri"/>
              </a:rPr>
              <a:t>Equipment activation and de-activation overheads</a:t>
            </a:r>
          </a:p>
          <a:p>
            <a:pPr lvl="1"/>
            <a:r>
              <a:rPr lang="en-US" smtClean="0">
                <a:latin typeface="Calibri"/>
              </a:rPr>
              <a:t>E.g., Energy spent while resuming and sleeping</a:t>
            </a:r>
          </a:p>
          <a:p>
            <a:pPr>
              <a:buChar char=" "/>
            </a:pPr>
            <a:r>
              <a:rPr lang="en-US" smtClean="0"/>
              <a:t>                                               </a:t>
            </a:r>
            <a:endParaRPr lang="en-US" dirty="0" smtClean="0"/>
          </a:p>
          <a:p>
            <a:pPr>
              <a:buChar char=" "/>
            </a:pPr>
            <a:r>
              <a:rPr lang="en-US" smtClean="0"/>
              <a:t>                                           </a:t>
            </a:r>
            <a:br>
              <a:rPr lang="en-US" smtClean="0"/>
            </a:br>
            <a:r>
              <a:rPr lang="en-US" smtClean="0"/>
              <a:t>        </a:t>
            </a:r>
            <a:endParaRPr lang="en-US" dirty="0"/>
          </a:p>
        </p:txBody>
      </p:sp>
      <p:sp>
        <p:nvSpPr>
          <p:cNvPr id="4" name="Slide Number Placeholder 3" descr=" 4"/>
          <p:cNvSpPr>
            <a:spLocks noGrp="1"/>
          </p:cNvSpPr>
          <p:nvPr>
            <p:ph type="sldNum" sz="quarter" idx="12"/>
          </p:nvPr>
        </p:nvSpPr>
        <p:spPr/>
        <p:txBody>
          <a:bodyPr/>
          <a:lstStyle/>
          <a:p>
            <a:r>
              <a:rPr lang="en-US" smtClean="0"/>
              <a:t>9</a:t>
            </a:r>
            <a:endParaRPr lang="en-US"/>
          </a:p>
        </p:txBody>
      </p:sp>
    </p:spTree>
    <p:extLst>
      <p:ext uri="{BB962C8B-B14F-4D97-AF65-F5344CB8AC3E}">
        <p14:creationId xmlns:p14="http://schemas.microsoft.com/office/powerpoint/2010/main" val="267983326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Transition Costs</a:t>
            </a:r>
            <a:endParaRPr lang="en-US" dirty="0"/>
          </a:p>
        </p:txBody>
      </p:sp>
      <p:sp>
        <p:nvSpPr>
          <p:cNvPr id="3" name="Content Placeholder 2" descr=" 3"/>
          <p:cNvSpPr>
            <a:spLocks noGrp="1"/>
          </p:cNvSpPr>
          <p:nvPr>
            <p:ph idx="1"/>
          </p:nvPr>
        </p:nvSpPr>
        <p:spPr>
          <a:xfrm>
            <a:off x="457200" y="1600200"/>
            <a:ext cx="8229600" cy="4525963"/>
          </a:xfrm>
        </p:spPr>
        <p:txBody>
          <a:bodyPr>
            <a:normAutofit fontScale="92500"/>
          </a:bodyPr>
          <a:lstStyle/>
          <a:p>
            <a:r>
              <a:rPr lang="en-US" dirty="0" smtClean="0"/>
              <a:t>Workload relocation overheads</a:t>
            </a:r>
          </a:p>
          <a:p>
            <a:pPr lvl="1"/>
            <a:r>
              <a:rPr lang="en-US" dirty="0" smtClean="0"/>
              <a:t>E.g., Cost of data transfers</a:t>
            </a:r>
          </a:p>
          <a:p>
            <a:pPr lvl="2"/>
            <a:r>
              <a:rPr lang="en-US" dirty="0" smtClean="0"/>
              <a:t>Expensive inter-data center links </a:t>
            </a:r>
          </a:p>
          <a:p>
            <a:r>
              <a:rPr lang="en-US" smtClean="0">
                <a:latin typeface="Calibri"/>
              </a:rPr>
              <a:t>Equipment activation and de-activation overheads</a:t>
            </a:r>
          </a:p>
          <a:p>
            <a:pPr lvl="1"/>
            <a:r>
              <a:rPr lang="en-US" smtClean="0">
                <a:latin typeface="Calibri"/>
              </a:rPr>
              <a:t>E.g., Energy spent while resuming and sleeping</a:t>
            </a:r>
          </a:p>
          <a:p>
            <a:r>
              <a:rPr lang="en-US" smtClean="0">
                <a:latin typeface="Calibri"/>
              </a:rPr>
              <a:t>Must consider transition costs while optimizing</a:t>
            </a:r>
          </a:p>
          <a:p>
            <a:pPr>
              <a:buChar char=" "/>
            </a:pPr>
            <a:r>
              <a:rPr lang="en-US" smtClean="0"/>
              <a:t>                                           </a:t>
            </a:r>
            <a:br>
              <a:rPr lang="en-US" smtClean="0"/>
            </a:br>
            <a:r>
              <a:rPr lang="en-US" smtClean="0"/>
              <a:t>        </a:t>
            </a:r>
            <a:endParaRPr lang="en-US" dirty="0"/>
          </a:p>
        </p:txBody>
      </p:sp>
      <p:sp>
        <p:nvSpPr>
          <p:cNvPr id="4" name="Slide Number Placeholder 3" descr=" 4"/>
          <p:cNvSpPr>
            <a:spLocks noGrp="1"/>
          </p:cNvSpPr>
          <p:nvPr>
            <p:ph type="sldNum" sz="quarter" idx="12"/>
          </p:nvPr>
        </p:nvSpPr>
        <p:spPr/>
        <p:txBody>
          <a:bodyPr/>
          <a:lstStyle/>
          <a:p>
            <a:r>
              <a:rPr lang="en-US" smtClean="0"/>
              <a:t>9</a:t>
            </a:r>
            <a:endParaRPr lang="en-US"/>
          </a:p>
        </p:txBody>
      </p:sp>
    </p:spTree>
    <p:extLst>
      <p:ext uri="{BB962C8B-B14F-4D97-AF65-F5344CB8AC3E}">
        <p14:creationId xmlns:p14="http://schemas.microsoft.com/office/powerpoint/2010/main" val="9843880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Transition Costs</a:t>
            </a:r>
            <a:endParaRPr lang="en-US" dirty="0"/>
          </a:p>
        </p:txBody>
      </p:sp>
      <p:sp>
        <p:nvSpPr>
          <p:cNvPr id="3" name="Content Placeholder 2" descr=" 3"/>
          <p:cNvSpPr>
            <a:spLocks noGrp="1"/>
          </p:cNvSpPr>
          <p:nvPr>
            <p:ph idx="1"/>
          </p:nvPr>
        </p:nvSpPr>
        <p:spPr>
          <a:xfrm>
            <a:off x="457200" y="1600200"/>
            <a:ext cx="8229600" cy="4525963"/>
          </a:xfrm>
        </p:spPr>
        <p:txBody>
          <a:bodyPr>
            <a:normAutofit fontScale="92500"/>
          </a:bodyPr>
          <a:lstStyle/>
          <a:p>
            <a:r>
              <a:rPr lang="en-US" dirty="0" smtClean="0"/>
              <a:t>Workload relocation overheads</a:t>
            </a:r>
          </a:p>
          <a:p>
            <a:pPr lvl="1"/>
            <a:r>
              <a:rPr lang="en-US" dirty="0" smtClean="0"/>
              <a:t>E.g., Cost of data transfers</a:t>
            </a:r>
          </a:p>
          <a:p>
            <a:pPr lvl="2"/>
            <a:r>
              <a:rPr lang="en-US" dirty="0" smtClean="0"/>
              <a:t>Expensive inter-data center links </a:t>
            </a:r>
          </a:p>
          <a:p>
            <a:r>
              <a:rPr lang="en-US" smtClean="0">
                <a:latin typeface="Calibri"/>
              </a:rPr>
              <a:t>Equipment activation and de-activation overheads</a:t>
            </a:r>
          </a:p>
          <a:p>
            <a:pPr lvl="1"/>
            <a:r>
              <a:rPr lang="en-US" smtClean="0">
                <a:latin typeface="Calibri"/>
              </a:rPr>
              <a:t>E.g., Energy spent while resuming and sleeping</a:t>
            </a:r>
          </a:p>
          <a:p>
            <a:r>
              <a:rPr lang="en-US" smtClean="0">
                <a:latin typeface="Calibri"/>
              </a:rPr>
              <a:t>Must consider transition costs while optimizing</a:t>
            </a:r>
          </a:p>
          <a:p>
            <a:r>
              <a:rPr lang="en-US" smtClean="0">
                <a:latin typeface="Calibri"/>
              </a:rPr>
              <a:t>Relocate Energy Demand to Better Locations (RED-BL)</a:t>
            </a:r>
            <a:endParaRPr lang="en-US" dirty="0"/>
          </a:p>
        </p:txBody>
      </p:sp>
      <p:sp>
        <p:nvSpPr>
          <p:cNvPr id="4" name="Slide Number Placeholder 3" descr=" 4"/>
          <p:cNvSpPr>
            <a:spLocks noGrp="1"/>
          </p:cNvSpPr>
          <p:nvPr>
            <p:ph type="sldNum" sz="quarter" idx="12"/>
          </p:nvPr>
        </p:nvSpPr>
        <p:spPr/>
        <p:txBody>
          <a:bodyPr/>
          <a:lstStyle/>
          <a:p>
            <a:r>
              <a:rPr lang="en-US" smtClean="0"/>
              <a:t>9</a:t>
            </a:r>
            <a:endParaRPr lang="en-US"/>
          </a:p>
        </p:txBody>
      </p:sp>
    </p:spTree>
    <p:extLst>
      <p:ext uri="{BB962C8B-B14F-4D97-AF65-F5344CB8AC3E}">
        <p14:creationId xmlns:p14="http://schemas.microsoft.com/office/powerpoint/2010/main" val="13144977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Thesis</a:t>
            </a:r>
            <a:endParaRPr lang="en-US" dirty="0"/>
          </a:p>
        </p:txBody>
      </p:sp>
      <p:sp>
        <p:nvSpPr>
          <p:cNvPr id="3" name="Content Placeholder 2"/>
          <p:cNvSpPr>
            <a:spLocks noGrp="1"/>
          </p:cNvSpPr>
          <p:nvPr>
            <p:ph idx="1"/>
          </p:nvPr>
        </p:nvSpPr>
        <p:spPr>
          <a:xfrm>
            <a:off x="457200" y="1600201"/>
            <a:ext cx="8229600" cy="2286000"/>
          </a:xfrm>
          <a:ln>
            <a:solidFill>
              <a:schemeClr val="tx1"/>
            </a:solidFill>
          </a:ln>
        </p:spPr>
        <p:txBody>
          <a:bodyPr>
            <a:noAutofit/>
          </a:bodyPr>
          <a:lstStyle/>
          <a:p>
            <a:pPr marL="0" indent="0" algn="ctr">
              <a:buNone/>
            </a:pPr>
            <a:r>
              <a:rPr lang="en-US" sz="2400" dirty="0" smtClean="0"/>
              <a:t>Towards systematic </a:t>
            </a:r>
            <a:r>
              <a:rPr lang="en-US" sz="2400" dirty="0" smtClean="0">
                <a:solidFill>
                  <a:schemeClr val="accent6">
                    <a:lumMod val="75000"/>
                  </a:schemeClr>
                </a:solidFill>
              </a:rPr>
              <a:t>minimization</a:t>
            </a:r>
            <a:r>
              <a:rPr lang="en-US" sz="2400" dirty="0" smtClean="0"/>
              <a:t> of network electricity cost </a:t>
            </a:r>
          </a:p>
          <a:p>
            <a:pPr marL="0" indent="0" algn="ctr">
              <a:buNone/>
            </a:pPr>
            <a:endParaRPr lang="en-US" sz="2400" dirty="0" smtClean="0"/>
          </a:p>
          <a:p>
            <a:pPr marL="0" indent="0" algn="ctr">
              <a:buNone/>
            </a:pPr>
            <a:r>
              <a:rPr lang="en-US" sz="2400" dirty="0" smtClean="0"/>
              <a:t>using </a:t>
            </a:r>
            <a:r>
              <a:rPr lang="en-US" sz="2400" dirty="0" smtClean="0">
                <a:solidFill>
                  <a:schemeClr val="accent2">
                    <a:lumMod val="75000"/>
                  </a:schemeClr>
                </a:solidFill>
              </a:rPr>
              <a:t>Workload Relocation (WR)</a:t>
            </a:r>
            <a:r>
              <a:rPr lang="en-US" sz="2400" dirty="0" smtClean="0"/>
              <a:t> and </a:t>
            </a:r>
            <a:r>
              <a:rPr lang="en-US" sz="2400" dirty="0" smtClean="0">
                <a:solidFill>
                  <a:schemeClr val="accent4">
                    <a:lumMod val="75000"/>
                  </a:schemeClr>
                </a:solidFill>
              </a:rPr>
              <a:t>Resource Pruning (RP)</a:t>
            </a:r>
          </a:p>
          <a:p>
            <a:pPr marL="0" indent="0" algn="ctr">
              <a:buNone/>
            </a:pPr>
            <a:endParaRPr lang="en-US" sz="2400" dirty="0" smtClean="0"/>
          </a:p>
          <a:p>
            <a:pPr marL="0" indent="0" algn="ctr">
              <a:buNone/>
            </a:pPr>
            <a:r>
              <a:rPr lang="en-US" sz="2400" dirty="0" smtClean="0"/>
              <a:t>while considering </a:t>
            </a:r>
            <a:r>
              <a:rPr lang="en-US" sz="2400" dirty="0" smtClean="0">
                <a:solidFill>
                  <a:schemeClr val="accent1"/>
                </a:solidFill>
              </a:rPr>
              <a:t>transition costs</a:t>
            </a:r>
            <a:endParaRPr lang="en-US" sz="2400" dirty="0" smtClean="0"/>
          </a:p>
        </p:txBody>
      </p:sp>
      <p:sp>
        <p:nvSpPr>
          <p:cNvPr id="4" name="Slide Number Placeholder 3"/>
          <p:cNvSpPr>
            <a:spLocks noGrp="1"/>
          </p:cNvSpPr>
          <p:nvPr>
            <p:ph type="sldNum" sz="quarter" idx="12"/>
          </p:nvPr>
        </p:nvSpPr>
        <p:spPr/>
        <p:txBody>
          <a:bodyPr/>
          <a:lstStyle/>
          <a:p>
            <a:r>
              <a:rPr lang="en-US" smtClean="0"/>
              <a:t>10</a:t>
            </a:r>
            <a:endParaRPr lang="en-US"/>
          </a:p>
        </p:txBody>
      </p:sp>
    </p:spTree>
    <p:extLst>
      <p:ext uri="{BB962C8B-B14F-4D97-AF65-F5344CB8AC3E}">
        <p14:creationId xmlns:p14="http://schemas.microsoft.com/office/powerpoint/2010/main" val="406029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descr=" 17"/>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8" descr=" 103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800" y="457200"/>
            <a:ext cx="4228606" cy="237859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descr=" 23"/>
          <p:cNvSpPr txBox="1"/>
          <p:nvPr/>
        </p:nvSpPr>
        <p:spPr>
          <a:xfrm>
            <a:off x="75688" y="6394276"/>
            <a:ext cx="1809983" cy="369332"/>
          </a:xfrm>
          <a:prstGeom prst="rect">
            <a:avLst/>
          </a:prstGeom>
          <a:noFill/>
        </p:spPr>
        <p:txBody>
          <a:bodyPr wrap="none" rtlCol="0">
            <a:spAutoFit/>
          </a:bodyPr>
          <a:lstStyle/>
          <a:p>
            <a:r>
              <a:rPr lang="en-US" dirty="0" smtClean="0"/>
              <a:t>Source: cnet.com</a:t>
            </a:r>
            <a:endParaRPr lang="en-US" dirty="0"/>
          </a:p>
        </p:txBody>
      </p:sp>
      <p:sp>
        <p:nvSpPr>
          <p:cNvPr id="14" name="Trapezoid 13" descr=" 9"/>
          <p:cNvSpPr/>
          <p:nvPr/>
        </p:nvSpPr>
        <p:spPr>
          <a:xfrm>
            <a:off x="3429000" y="1938377"/>
            <a:ext cx="5486400" cy="1752600"/>
          </a:xfrm>
          <a:prstGeom prst="trapezoid">
            <a:avLst>
              <a:gd name="adj" fmla="val 151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descr=" 18"/>
          <p:cNvSpPr>
            <a:spLocks noGrp="1"/>
          </p:cNvSpPr>
          <p:nvPr>
            <p:ph type="sldNum" sz="quarter" idx="12"/>
          </p:nvPr>
        </p:nvSpPr>
        <p:spPr/>
        <p:txBody>
          <a:bodyPr/>
          <a:lstStyle/>
          <a:p>
            <a:r>
              <a:rPr lang="en-US" smtClean="0"/>
              <a:t>3</a:t>
            </a:r>
            <a:endParaRPr lang="en-US"/>
          </a:p>
        </p:txBody>
      </p:sp>
      <p:pic>
        <p:nvPicPr>
          <p:cNvPr id="15" name="Picture 2" descr=" 102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690977"/>
            <a:ext cx="5486400" cy="3090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0071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Optimal state trajectory formulation [1]</a:t>
            </a:r>
            <a:endParaRPr lang="en-US" dirty="0" smtClean="0">
              <a:solidFill>
                <a:srgbClr val="00B050"/>
              </a:solidFill>
            </a:endParaRPr>
          </a:p>
          <a:p>
            <a:r>
              <a:rPr lang="en-US" dirty="0" smtClean="0"/>
              <a:t>Considered transition costs [1]</a:t>
            </a:r>
          </a:p>
          <a:p>
            <a:r>
              <a:rPr lang="en-US" dirty="0" smtClean="0"/>
              <a:t>Evaluation of cost savings under various scenarios using real traces [1]</a:t>
            </a:r>
          </a:p>
          <a:p>
            <a:r>
              <a:rPr lang="en-US" dirty="0" smtClean="0"/>
              <a:t>Evaluated impact of prediction accuracy on savings [1]</a:t>
            </a:r>
          </a:p>
          <a:p>
            <a:endParaRPr lang="en-US" dirty="0"/>
          </a:p>
          <a:p>
            <a:pPr marL="0" indent="0" algn="ctr">
              <a:buNone/>
            </a:pPr>
            <a:r>
              <a:rPr lang="en-US" dirty="0" smtClean="0">
                <a:solidFill>
                  <a:srgbClr val="00B050"/>
                </a:solidFill>
              </a:rPr>
              <a:t>[1] “RED-BL</a:t>
            </a:r>
            <a:r>
              <a:rPr lang="en-US" dirty="0">
                <a:solidFill>
                  <a:srgbClr val="00B050"/>
                </a:solidFill>
              </a:rPr>
              <a:t>: Energy Solution for Loading Data </a:t>
            </a:r>
            <a:r>
              <a:rPr lang="en-US" dirty="0" smtClean="0">
                <a:solidFill>
                  <a:srgbClr val="00B050"/>
                </a:solidFill>
              </a:rPr>
              <a:t>Centers”, </a:t>
            </a:r>
            <a:r>
              <a:rPr lang="en-US" dirty="0" err="1" smtClean="0">
                <a:solidFill>
                  <a:srgbClr val="00B050"/>
                </a:solidFill>
              </a:rPr>
              <a:t>Infocom</a:t>
            </a:r>
            <a:r>
              <a:rPr lang="en-US" dirty="0" smtClean="0">
                <a:solidFill>
                  <a:srgbClr val="00B050"/>
                </a:solidFill>
              </a:rPr>
              <a:t> </a:t>
            </a:r>
            <a:r>
              <a:rPr lang="en-US" dirty="0">
                <a:solidFill>
                  <a:srgbClr val="00B050"/>
                </a:solidFill>
              </a:rPr>
              <a:t>2013 </a:t>
            </a:r>
            <a:r>
              <a:rPr lang="en-US" dirty="0" smtClean="0">
                <a:solidFill>
                  <a:srgbClr val="00B050"/>
                </a:solidFill>
              </a:rPr>
              <a:t>mini-conference</a:t>
            </a:r>
            <a:endParaRPr lang="en-US" dirty="0"/>
          </a:p>
        </p:txBody>
      </p:sp>
      <p:sp>
        <p:nvSpPr>
          <p:cNvPr id="4" name="Slide Number Placeholder 3"/>
          <p:cNvSpPr>
            <a:spLocks noGrp="1"/>
          </p:cNvSpPr>
          <p:nvPr>
            <p:ph type="sldNum" sz="quarter" idx="12"/>
          </p:nvPr>
        </p:nvSpPr>
        <p:spPr/>
        <p:txBody>
          <a:bodyPr/>
          <a:lstStyle/>
          <a:p>
            <a:r>
              <a:rPr lang="en-US" smtClean="0"/>
              <a:t>11</a:t>
            </a:r>
            <a:endParaRPr lang="en-US"/>
          </a:p>
        </p:txBody>
      </p:sp>
    </p:spTree>
    <p:extLst>
      <p:ext uri="{BB962C8B-B14F-4D97-AF65-F5344CB8AC3E}">
        <p14:creationId xmlns:p14="http://schemas.microsoft.com/office/powerpoint/2010/main" val="44448147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Evaluation of RED-BL with: </a:t>
            </a:r>
          </a:p>
          <a:p>
            <a:pPr lvl="1"/>
            <a:r>
              <a:rPr lang="en-US" dirty="0" smtClean="0"/>
              <a:t>Partial data center shutdown [2]</a:t>
            </a:r>
          </a:p>
          <a:p>
            <a:pPr lvl="1"/>
            <a:r>
              <a:rPr lang="en-US" dirty="0" smtClean="0"/>
              <a:t>Sleep modes [2]</a:t>
            </a:r>
          </a:p>
          <a:p>
            <a:r>
              <a:rPr lang="en-US" dirty="0" smtClean="0"/>
              <a:t>Sliding window re-optimization [2]</a:t>
            </a:r>
          </a:p>
          <a:p>
            <a:r>
              <a:rPr lang="en-US" dirty="0" smtClean="0"/>
              <a:t>Granular deactivation of data center equipment [2]</a:t>
            </a:r>
          </a:p>
          <a:p>
            <a:r>
              <a:rPr lang="en-US" dirty="0" smtClean="0"/>
              <a:t>Showed that RED-BL (for data centers) is the NP-Complete unit commit problem [2]</a:t>
            </a:r>
          </a:p>
          <a:p>
            <a:endParaRPr lang="en-US" dirty="0" smtClean="0"/>
          </a:p>
          <a:p>
            <a:pPr marL="0" indent="0">
              <a:buNone/>
            </a:pPr>
            <a:r>
              <a:rPr lang="en-US" sz="2800" dirty="0" smtClean="0">
                <a:solidFill>
                  <a:srgbClr val="00B050"/>
                </a:solidFill>
              </a:rPr>
              <a:t>[2] “RED-BL: Evaluating Dynamic Right Sizing for Data Center Networks”, Elsevier Computer Networks, 2014</a:t>
            </a:r>
            <a:endParaRPr lang="en-US" dirty="0">
              <a:solidFill>
                <a:srgbClr val="00B050"/>
              </a:solidFill>
            </a:endParaRPr>
          </a:p>
        </p:txBody>
      </p:sp>
      <p:sp>
        <p:nvSpPr>
          <p:cNvPr id="4" name="Slide Number Placeholder 3"/>
          <p:cNvSpPr>
            <a:spLocks noGrp="1"/>
          </p:cNvSpPr>
          <p:nvPr>
            <p:ph type="sldNum" sz="quarter" idx="12"/>
          </p:nvPr>
        </p:nvSpPr>
        <p:spPr/>
        <p:txBody>
          <a:bodyPr/>
          <a:lstStyle/>
          <a:p>
            <a:r>
              <a:rPr lang="en-US" smtClean="0"/>
              <a:t>12</a:t>
            </a:r>
            <a:endParaRPr lang="en-US"/>
          </a:p>
        </p:txBody>
      </p:sp>
    </p:spTree>
    <p:extLst>
      <p:ext uri="{BB962C8B-B14F-4D97-AF65-F5344CB8AC3E}">
        <p14:creationId xmlns:p14="http://schemas.microsoft.com/office/powerpoint/2010/main" val="304703270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Application of state trajectory optimization to cellular networks [2, 3]</a:t>
            </a:r>
          </a:p>
          <a:p>
            <a:r>
              <a:rPr lang="en-US" dirty="0" smtClean="0"/>
              <a:t>Showed that RED-BL for cellular networks is NP-Hard [4]</a:t>
            </a:r>
          </a:p>
          <a:p>
            <a:r>
              <a:rPr lang="en-US" dirty="0" smtClean="0"/>
              <a:t>Evaluated RED-BL using traces from a live network [3, 4]</a:t>
            </a:r>
          </a:p>
          <a:p>
            <a:endParaRPr lang="en-US" dirty="0" smtClean="0"/>
          </a:p>
          <a:p>
            <a:pPr marL="0" indent="0">
              <a:buNone/>
            </a:pPr>
            <a:r>
              <a:rPr lang="en-US" dirty="0" smtClean="0">
                <a:solidFill>
                  <a:srgbClr val="00B050"/>
                </a:solidFill>
              </a:rPr>
              <a:t>[3] “Electricity Cost Efficient Workload Mapping”, IEEE INFOCOM 2013 Computer Communications Workshop</a:t>
            </a:r>
          </a:p>
          <a:p>
            <a:pPr marL="0" indent="0">
              <a:buNone/>
            </a:pPr>
            <a:r>
              <a:rPr lang="en-US" dirty="0" smtClean="0">
                <a:solidFill>
                  <a:srgbClr val="00B050"/>
                </a:solidFill>
              </a:rPr>
              <a:t>[4] “Low-Carb: Reducing Energy Consumption in Operational Cellular Networks” IEEE GLOBECOM 2013</a:t>
            </a:r>
          </a:p>
          <a:p>
            <a:pPr marL="0" indent="0">
              <a:buNone/>
            </a:pPr>
            <a:endParaRPr lang="en-US" dirty="0"/>
          </a:p>
        </p:txBody>
      </p:sp>
      <p:sp>
        <p:nvSpPr>
          <p:cNvPr id="4" name="Slide Number Placeholder 3"/>
          <p:cNvSpPr>
            <a:spLocks noGrp="1"/>
          </p:cNvSpPr>
          <p:nvPr>
            <p:ph type="sldNum" sz="quarter" idx="12"/>
          </p:nvPr>
        </p:nvSpPr>
        <p:spPr/>
        <p:txBody>
          <a:bodyPr/>
          <a:lstStyle/>
          <a:p>
            <a:r>
              <a:rPr lang="en-US" smtClean="0"/>
              <a:t>13</a:t>
            </a:r>
            <a:endParaRPr lang="en-US"/>
          </a:p>
        </p:txBody>
      </p:sp>
    </p:spTree>
    <p:extLst>
      <p:ext uri="{BB962C8B-B14F-4D97-AF65-F5344CB8AC3E}">
        <p14:creationId xmlns:p14="http://schemas.microsoft.com/office/powerpoint/2010/main" val="16920468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Background and motivation</a:t>
            </a:r>
          </a:p>
          <a:p>
            <a:r>
              <a:rPr lang="en-US" dirty="0" smtClean="0"/>
              <a:t>Opportunity and key idea</a:t>
            </a:r>
          </a:p>
          <a:p>
            <a:r>
              <a:rPr lang="en-US" dirty="0" smtClean="0"/>
              <a:t>Case studies:</a:t>
            </a:r>
          </a:p>
          <a:p>
            <a:pPr lvl="1"/>
            <a:r>
              <a:rPr lang="en-US" b="1" dirty="0" smtClean="0">
                <a:solidFill>
                  <a:srgbClr val="FF0000"/>
                </a:solidFill>
              </a:rPr>
              <a:t>Data centers (e.g., Facebook and Google)</a:t>
            </a:r>
          </a:p>
          <a:p>
            <a:pPr lvl="1"/>
            <a:r>
              <a:rPr lang="en-US" dirty="0" smtClean="0"/>
              <a:t>Cellular networks (e.g., Sprint and Verizon)</a:t>
            </a:r>
          </a:p>
          <a:p>
            <a:r>
              <a:rPr lang="en-US" dirty="0" smtClean="0"/>
              <a:t>Conclusions and future work</a:t>
            </a:r>
            <a:endParaRPr lang="en-US" dirty="0"/>
          </a:p>
        </p:txBody>
      </p:sp>
      <p:sp>
        <p:nvSpPr>
          <p:cNvPr id="4" name="Slide Number Placeholder 3"/>
          <p:cNvSpPr>
            <a:spLocks noGrp="1"/>
          </p:cNvSpPr>
          <p:nvPr>
            <p:ph type="sldNum" sz="quarter" idx="12"/>
          </p:nvPr>
        </p:nvSpPr>
        <p:spPr/>
        <p:txBody>
          <a:bodyPr/>
          <a:lstStyle/>
          <a:p>
            <a:r>
              <a:rPr lang="en-US" smtClean="0"/>
              <a:t>14</a:t>
            </a:r>
            <a:endParaRPr lang="en-US"/>
          </a:p>
        </p:txBody>
      </p:sp>
    </p:spTree>
    <p:extLst>
      <p:ext uri="{BB962C8B-B14F-4D97-AF65-F5344CB8AC3E}">
        <p14:creationId xmlns:p14="http://schemas.microsoft.com/office/powerpoint/2010/main" val="298525506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Case Study – I : Background</a:t>
            </a:r>
            <a:endParaRPr lang="en-US" dirty="0"/>
          </a:p>
        </p:txBody>
      </p:sp>
      <p:sp>
        <p:nvSpPr>
          <p:cNvPr id="3" name="Content Placeholder 2" descr=" 3"/>
          <p:cNvSpPr>
            <a:spLocks noGrp="1"/>
          </p:cNvSpPr>
          <p:nvPr>
            <p:ph idx="1"/>
          </p:nvPr>
        </p:nvSpPr>
        <p:spPr/>
        <p:txBody>
          <a:bodyPr>
            <a:normAutofit/>
          </a:bodyPr>
          <a:lstStyle/>
          <a:p>
            <a:pPr>
              <a:buChar char=" "/>
            </a:pPr>
            <a:r>
              <a:rPr lang="en-US" smtClean="0"/>
              <a:t>                    </a:t>
            </a:r>
            <a:endParaRPr lang="en-US" dirty="0" smtClean="0"/>
          </a:p>
          <a:p>
            <a:pPr lvl="1">
              <a:buChar char=" "/>
            </a:pPr>
            <a:r>
              <a:rPr lang="en-US" smtClean="0"/>
              <a:t>                                       </a:t>
            </a:r>
            <a:endParaRPr lang="en-US" dirty="0" smtClean="0"/>
          </a:p>
          <a:p>
            <a:pPr>
              <a:buChar char=" "/>
            </a:pPr>
            <a:r>
              <a:rPr lang="en-US" smtClean="0"/>
              <a:t>                     </a:t>
            </a:r>
            <a:endParaRPr lang="en-US" dirty="0" smtClean="0"/>
          </a:p>
          <a:p>
            <a:endParaRPr lang="en-US" dirty="0"/>
          </a:p>
          <a:p>
            <a:endParaRPr lang="en-US" dirty="0" smtClean="0"/>
          </a:p>
          <a:p>
            <a:endParaRPr lang="en-US" dirty="0"/>
          </a:p>
          <a:p>
            <a:pPr>
              <a:buChar char=" "/>
            </a:pPr>
            <a:r>
              <a:rPr lang="en-US" smtClean="0"/>
              <a:t>                                          </a:t>
            </a:r>
            <a:endParaRPr lang="en-US" dirty="0" smtClean="0"/>
          </a:p>
        </p:txBody>
      </p:sp>
      <p:sp>
        <p:nvSpPr>
          <p:cNvPr id="5" name="Slide Number Placeholder 4" descr=" 5"/>
          <p:cNvSpPr>
            <a:spLocks noGrp="1"/>
          </p:cNvSpPr>
          <p:nvPr>
            <p:ph type="sldNum" sz="quarter" idx="12"/>
          </p:nvPr>
        </p:nvSpPr>
        <p:spPr/>
        <p:txBody>
          <a:bodyPr/>
          <a:lstStyle/>
          <a:p>
            <a:r>
              <a:rPr lang="en-US" smtClean="0"/>
              <a:t>15</a:t>
            </a:r>
            <a:endParaRPr lang="en-US"/>
          </a:p>
        </p:txBody>
      </p:sp>
      <p:pic>
        <p:nvPicPr>
          <p:cNvPr id="10242" name="Picture 2" descr=" 102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524000"/>
            <a:ext cx="4838700" cy="23431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descr=" 7"/>
          <p:cNvSpPr txBox="1"/>
          <p:nvPr/>
        </p:nvSpPr>
        <p:spPr>
          <a:xfrm>
            <a:off x="914400" y="6248400"/>
            <a:ext cx="2860911" cy="369332"/>
          </a:xfrm>
          <a:prstGeom prst="rect">
            <a:avLst/>
          </a:prstGeom>
          <a:noFill/>
        </p:spPr>
        <p:txBody>
          <a:bodyPr wrap="none" rtlCol="0">
            <a:spAutoFit/>
          </a:bodyPr>
          <a:lstStyle/>
          <a:p>
            <a:r>
              <a:rPr lang="en-US" dirty="0"/>
              <a:t>Source: http://bit.ly/1mrIi7o</a:t>
            </a:r>
          </a:p>
        </p:txBody>
      </p:sp>
    </p:spTree>
    <p:extLst>
      <p:ext uri="{BB962C8B-B14F-4D97-AF65-F5344CB8AC3E}">
        <p14:creationId xmlns:p14="http://schemas.microsoft.com/office/powerpoint/2010/main" val="38472694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Case Study – I : Background</a:t>
            </a:r>
            <a:endParaRPr lang="en-US" dirty="0"/>
          </a:p>
        </p:txBody>
      </p:sp>
      <p:sp>
        <p:nvSpPr>
          <p:cNvPr id="3" name="Content Placeholder 2" descr=" 3"/>
          <p:cNvSpPr>
            <a:spLocks noGrp="1"/>
          </p:cNvSpPr>
          <p:nvPr>
            <p:ph idx="1"/>
          </p:nvPr>
        </p:nvSpPr>
        <p:spPr>
          <a:xfrm>
            <a:off x="457200" y="1600200"/>
            <a:ext cx="8229600" cy="4525963"/>
          </a:xfrm>
        </p:spPr>
        <p:txBody>
          <a:bodyPr>
            <a:normAutofit/>
          </a:bodyPr>
          <a:lstStyle/>
          <a:p>
            <a:r>
              <a:rPr lang="en-US" smtClean="0">
                <a:latin typeface="Calibri"/>
              </a:rPr>
              <a:t>Data center operator</a:t>
            </a:r>
          </a:p>
          <a:p>
            <a:pPr lvl="1"/>
            <a:r>
              <a:rPr lang="en-US" smtClean="0">
                <a:latin typeface="Calibri"/>
              </a:rPr>
              <a:t>Geographically distributed data centers</a:t>
            </a:r>
          </a:p>
          <a:p>
            <a:pPr>
              <a:buChar char=" "/>
            </a:pPr>
            <a:r>
              <a:rPr lang="en-US" smtClean="0"/>
              <a:t>                     </a:t>
            </a:r>
            <a:endParaRPr lang="en-US" dirty="0" smtClean="0"/>
          </a:p>
          <a:p>
            <a:endParaRPr lang="en-US" dirty="0"/>
          </a:p>
          <a:p>
            <a:endParaRPr lang="en-US" dirty="0" smtClean="0"/>
          </a:p>
          <a:p>
            <a:endParaRPr lang="en-US" dirty="0"/>
          </a:p>
          <a:p>
            <a:pPr>
              <a:buChar char=" "/>
            </a:pPr>
            <a:r>
              <a:rPr lang="en-US" smtClean="0"/>
              <a:t>                                          </a:t>
            </a:r>
            <a:endParaRPr lang="en-US" dirty="0" smtClean="0"/>
          </a:p>
        </p:txBody>
      </p:sp>
      <p:sp>
        <p:nvSpPr>
          <p:cNvPr id="5" name="Slide Number Placeholder 4" descr=" 5"/>
          <p:cNvSpPr>
            <a:spLocks noGrp="1"/>
          </p:cNvSpPr>
          <p:nvPr>
            <p:ph type="sldNum" sz="quarter" idx="12"/>
          </p:nvPr>
        </p:nvSpPr>
        <p:spPr/>
        <p:txBody>
          <a:bodyPr/>
          <a:lstStyle/>
          <a:p>
            <a:r>
              <a:rPr lang="en-US" smtClean="0"/>
              <a:t>15</a:t>
            </a:r>
            <a:endParaRPr lang="en-US"/>
          </a:p>
        </p:txBody>
      </p:sp>
    </p:spTree>
    <p:extLst>
      <p:ext uri="{BB962C8B-B14F-4D97-AF65-F5344CB8AC3E}">
        <p14:creationId xmlns:p14="http://schemas.microsoft.com/office/powerpoint/2010/main" val="1268610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Case Study – I : Background</a:t>
            </a:r>
            <a:endParaRPr lang="en-US" dirty="0"/>
          </a:p>
        </p:txBody>
      </p:sp>
      <p:sp>
        <p:nvSpPr>
          <p:cNvPr id="3" name="Content Placeholder 2" descr=" 3"/>
          <p:cNvSpPr>
            <a:spLocks noGrp="1"/>
          </p:cNvSpPr>
          <p:nvPr>
            <p:ph idx="1"/>
          </p:nvPr>
        </p:nvSpPr>
        <p:spPr>
          <a:xfrm>
            <a:off x="457200" y="1600200"/>
            <a:ext cx="8229600" cy="4525963"/>
          </a:xfrm>
        </p:spPr>
        <p:txBody>
          <a:bodyPr>
            <a:normAutofit/>
          </a:bodyPr>
          <a:lstStyle/>
          <a:p>
            <a:r>
              <a:rPr lang="en-US" smtClean="0">
                <a:latin typeface="Calibri"/>
              </a:rPr>
              <a:t>Data center operator</a:t>
            </a:r>
          </a:p>
          <a:p>
            <a:pPr lvl="1"/>
            <a:r>
              <a:rPr lang="en-US" smtClean="0">
                <a:latin typeface="Calibri"/>
              </a:rPr>
              <a:t>Geographically distributed data centers</a:t>
            </a:r>
          </a:p>
          <a:p>
            <a:r>
              <a:rPr lang="en-US" smtClean="0">
                <a:latin typeface="Calibri"/>
              </a:rPr>
              <a:t>Data center equipment</a:t>
            </a:r>
          </a:p>
          <a:p>
            <a:endParaRPr lang="en-US" dirty="0"/>
          </a:p>
          <a:p>
            <a:endParaRPr lang="en-US" dirty="0" smtClean="0"/>
          </a:p>
          <a:p>
            <a:endParaRPr lang="en-US" dirty="0"/>
          </a:p>
          <a:p>
            <a:pPr>
              <a:buChar char=" "/>
            </a:pPr>
            <a:r>
              <a:rPr lang="en-US" smtClean="0"/>
              <a:t>                                          </a:t>
            </a:r>
            <a:endParaRPr lang="en-US" dirty="0" smtClean="0"/>
          </a:p>
        </p:txBody>
      </p:sp>
      <p:graphicFrame>
        <p:nvGraphicFramePr>
          <p:cNvPr id="6" name="Table 5" descr=" 4"/>
          <p:cNvGraphicFramePr>
            <a:graphicFrameLocks noGrp="1"/>
          </p:cNvGraphicFramePr>
          <p:nvPr>
            <p:extLst>
              <p:ext uri="{D42A27DB-BD31-4B8C-83A1-F6EECF244321}">
                <p14:modId xmlns:p14="http://schemas.microsoft.com/office/powerpoint/2010/main" val="120558060"/>
              </p:ext>
            </p:extLst>
          </p:nvPr>
        </p:nvGraphicFramePr>
        <p:xfrm>
          <a:off x="1524000" y="3393440"/>
          <a:ext cx="6096000" cy="1483360"/>
        </p:xfrm>
        <a:graphic>
          <a:graphicData uri="http://schemas.openxmlformats.org/drawingml/2006/table">
            <a:tbl>
              <a:tblPr firstRow="1" bandRow="1">
                <a:tableStyleId>{7E9639D4-E3E2-4D34-9284-5A2195B3D0D7}</a:tableStyleId>
              </a:tblPr>
              <a:tblGrid>
                <a:gridCol w="3048000"/>
                <a:gridCol w="3048000"/>
              </a:tblGrid>
              <a:tr h="370840">
                <a:tc>
                  <a:txBody>
                    <a:bodyPr/>
                    <a:lstStyle/>
                    <a:p>
                      <a:r>
                        <a:rPr lang="en-US" dirty="0" smtClean="0"/>
                        <a:t>IT Load</a:t>
                      </a:r>
                      <a:endParaRPr lang="en-US" dirty="0"/>
                    </a:p>
                  </a:txBody>
                  <a:tcPr/>
                </a:tc>
                <a:tc>
                  <a:txBody>
                    <a:bodyPr/>
                    <a:lstStyle/>
                    <a:p>
                      <a:r>
                        <a:rPr lang="en-US" dirty="0" smtClean="0"/>
                        <a:t>Non-IT</a:t>
                      </a:r>
                      <a:r>
                        <a:rPr lang="en-US" baseline="0" dirty="0" smtClean="0"/>
                        <a:t> Load</a:t>
                      </a:r>
                      <a:endParaRPr lang="en-US" dirty="0"/>
                    </a:p>
                  </a:txBody>
                  <a:tcPr/>
                </a:tc>
              </a:tr>
              <a:tr h="370840">
                <a:tc>
                  <a:txBody>
                    <a:bodyPr/>
                    <a:lstStyle/>
                    <a:p>
                      <a:r>
                        <a:rPr lang="en-US" dirty="0" smtClean="0"/>
                        <a:t>Servers</a:t>
                      </a:r>
                      <a:endParaRPr lang="en-US" dirty="0"/>
                    </a:p>
                  </a:txBody>
                  <a:tcPr/>
                </a:tc>
                <a:tc>
                  <a:txBody>
                    <a:bodyPr/>
                    <a:lstStyle/>
                    <a:p>
                      <a:r>
                        <a:rPr lang="en-US" dirty="0" smtClean="0"/>
                        <a:t>Lighting</a:t>
                      </a:r>
                      <a:endParaRPr lang="en-US" dirty="0"/>
                    </a:p>
                  </a:txBody>
                  <a:tcPr/>
                </a:tc>
              </a:tr>
              <a:tr h="370840">
                <a:tc>
                  <a:txBody>
                    <a:bodyPr/>
                    <a:lstStyle/>
                    <a:p>
                      <a:r>
                        <a:rPr lang="en-US" dirty="0" smtClean="0"/>
                        <a:t>Storage</a:t>
                      </a:r>
                      <a:endParaRPr lang="en-US" dirty="0"/>
                    </a:p>
                  </a:txBody>
                  <a:tcPr/>
                </a:tc>
                <a:tc>
                  <a:txBody>
                    <a:bodyPr/>
                    <a:lstStyle/>
                    <a:p>
                      <a:r>
                        <a:rPr lang="en-US" dirty="0" smtClean="0"/>
                        <a:t>Cooling</a:t>
                      </a:r>
                      <a:endParaRPr lang="en-US" dirty="0"/>
                    </a:p>
                  </a:txBody>
                  <a:tcPr/>
                </a:tc>
              </a:tr>
              <a:tr h="370840">
                <a:tc>
                  <a:txBody>
                    <a:bodyPr/>
                    <a:lstStyle/>
                    <a:p>
                      <a:r>
                        <a:rPr lang="en-US" dirty="0" smtClean="0"/>
                        <a:t>Network</a:t>
                      </a:r>
                      <a:endParaRPr lang="en-US" dirty="0"/>
                    </a:p>
                  </a:txBody>
                  <a:tcPr/>
                </a:tc>
                <a:tc>
                  <a:txBody>
                    <a:bodyPr/>
                    <a:lstStyle/>
                    <a:p>
                      <a:r>
                        <a:rPr lang="en-US" dirty="0" smtClean="0"/>
                        <a:t>Power distribution</a:t>
                      </a:r>
                      <a:endParaRPr lang="en-US" dirty="0"/>
                    </a:p>
                  </a:txBody>
                  <a:tcPr/>
                </a:tc>
              </a:tr>
            </a:tbl>
          </a:graphicData>
        </a:graphic>
      </p:graphicFrame>
      <p:sp>
        <p:nvSpPr>
          <p:cNvPr id="5" name="Slide Number Placeholder 4" descr=" 5"/>
          <p:cNvSpPr>
            <a:spLocks noGrp="1"/>
          </p:cNvSpPr>
          <p:nvPr>
            <p:ph type="sldNum" sz="quarter" idx="12"/>
          </p:nvPr>
        </p:nvSpPr>
        <p:spPr/>
        <p:txBody>
          <a:bodyPr/>
          <a:lstStyle/>
          <a:p>
            <a:r>
              <a:rPr lang="en-US" smtClean="0"/>
              <a:t>15</a:t>
            </a:r>
            <a:endParaRPr lang="en-US"/>
          </a:p>
        </p:txBody>
      </p:sp>
    </p:spTree>
    <p:extLst>
      <p:ext uri="{BB962C8B-B14F-4D97-AF65-F5344CB8AC3E}">
        <p14:creationId xmlns:p14="http://schemas.microsoft.com/office/powerpoint/2010/main" val="305689450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Case Study – I : Background</a:t>
            </a:r>
            <a:endParaRPr lang="en-US" dirty="0"/>
          </a:p>
        </p:txBody>
      </p:sp>
      <p:sp>
        <p:nvSpPr>
          <p:cNvPr id="3" name="Content Placeholder 2" descr=" 3"/>
          <p:cNvSpPr>
            <a:spLocks noGrp="1"/>
          </p:cNvSpPr>
          <p:nvPr>
            <p:ph idx="1"/>
          </p:nvPr>
        </p:nvSpPr>
        <p:spPr>
          <a:xfrm>
            <a:off x="457200" y="1600200"/>
            <a:ext cx="8229600" cy="4525963"/>
          </a:xfrm>
        </p:spPr>
        <p:txBody>
          <a:bodyPr>
            <a:normAutofit/>
          </a:bodyPr>
          <a:lstStyle/>
          <a:p>
            <a:r>
              <a:rPr lang="en-US" smtClean="0">
                <a:latin typeface="Calibri"/>
              </a:rPr>
              <a:t>Data center operator</a:t>
            </a:r>
          </a:p>
          <a:p>
            <a:pPr lvl="1"/>
            <a:r>
              <a:rPr lang="en-US" smtClean="0">
                <a:latin typeface="Calibri"/>
              </a:rPr>
              <a:t>Geographically distributed data centers</a:t>
            </a:r>
          </a:p>
          <a:p>
            <a:r>
              <a:rPr lang="en-US" smtClean="0">
                <a:latin typeface="Calibri"/>
              </a:rPr>
              <a:t>Data center equipment</a:t>
            </a:r>
          </a:p>
          <a:p>
            <a:endParaRPr lang="en-US" dirty="0"/>
          </a:p>
          <a:p>
            <a:endParaRPr lang="en-US" dirty="0" smtClean="0"/>
          </a:p>
          <a:p>
            <a:endParaRPr lang="en-US" dirty="0"/>
          </a:p>
          <a:p>
            <a:r>
              <a:rPr lang="en-US" smtClean="0">
                <a:latin typeface="Calibri"/>
              </a:rPr>
              <a:t>Power drawn is affine function of workload</a:t>
            </a:r>
            <a:endParaRPr lang="en-US" dirty="0" smtClean="0"/>
          </a:p>
        </p:txBody>
      </p:sp>
      <p:graphicFrame>
        <p:nvGraphicFramePr>
          <p:cNvPr id="6" name="Table 5" descr=" 4"/>
          <p:cNvGraphicFramePr>
            <a:graphicFrameLocks noGrp="1"/>
          </p:cNvGraphicFramePr>
          <p:nvPr>
            <p:extLst>
              <p:ext uri="{D42A27DB-BD31-4B8C-83A1-F6EECF244321}">
                <p14:modId xmlns:p14="http://schemas.microsoft.com/office/powerpoint/2010/main" val="3680761853"/>
              </p:ext>
            </p:extLst>
          </p:nvPr>
        </p:nvGraphicFramePr>
        <p:xfrm>
          <a:off x="1524000" y="3393440"/>
          <a:ext cx="6096000" cy="1483360"/>
        </p:xfrm>
        <a:graphic>
          <a:graphicData uri="http://schemas.openxmlformats.org/drawingml/2006/table">
            <a:tbl>
              <a:tblPr firstRow="1" bandRow="1">
                <a:tableStyleId>{7E9639D4-E3E2-4D34-9284-5A2195B3D0D7}</a:tableStyleId>
              </a:tblPr>
              <a:tblGrid>
                <a:gridCol w="3048000"/>
                <a:gridCol w="3048000"/>
              </a:tblGrid>
              <a:tr h="370840">
                <a:tc>
                  <a:txBody>
                    <a:bodyPr/>
                    <a:lstStyle/>
                    <a:p>
                      <a:r>
                        <a:rPr lang="en-US" dirty="0" smtClean="0"/>
                        <a:t>IT Load</a:t>
                      </a:r>
                      <a:endParaRPr lang="en-US" dirty="0"/>
                    </a:p>
                  </a:txBody>
                  <a:tcPr/>
                </a:tc>
                <a:tc>
                  <a:txBody>
                    <a:bodyPr/>
                    <a:lstStyle/>
                    <a:p>
                      <a:r>
                        <a:rPr lang="en-US" dirty="0" smtClean="0"/>
                        <a:t>Non-IT</a:t>
                      </a:r>
                      <a:r>
                        <a:rPr lang="en-US" baseline="0" dirty="0" smtClean="0"/>
                        <a:t> Load</a:t>
                      </a:r>
                      <a:endParaRPr lang="en-US" dirty="0"/>
                    </a:p>
                  </a:txBody>
                  <a:tcPr/>
                </a:tc>
              </a:tr>
              <a:tr h="370840">
                <a:tc>
                  <a:txBody>
                    <a:bodyPr/>
                    <a:lstStyle/>
                    <a:p>
                      <a:r>
                        <a:rPr lang="en-US" dirty="0" smtClean="0"/>
                        <a:t>Servers</a:t>
                      </a:r>
                      <a:endParaRPr lang="en-US" dirty="0"/>
                    </a:p>
                  </a:txBody>
                  <a:tcPr/>
                </a:tc>
                <a:tc>
                  <a:txBody>
                    <a:bodyPr/>
                    <a:lstStyle/>
                    <a:p>
                      <a:r>
                        <a:rPr lang="en-US" dirty="0" smtClean="0"/>
                        <a:t>Lighting</a:t>
                      </a:r>
                      <a:endParaRPr lang="en-US" dirty="0"/>
                    </a:p>
                  </a:txBody>
                  <a:tcPr/>
                </a:tc>
              </a:tr>
              <a:tr h="370840">
                <a:tc>
                  <a:txBody>
                    <a:bodyPr/>
                    <a:lstStyle/>
                    <a:p>
                      <a:r>
                        <a:rPr lang="en-US" dirty="0" smtClean="0"/>
                        <a:t>Storage</a:t>
                      </a:r>
                      <a:endParaRPr lang="en-US" dirty="0"/>
                    </a:p>
                  </a:txBody>
                  <a:tcPr/>
                </a:tc>
                <a:tc>
                  <a:txBody>
                    <a:bodyPr/>
                    <a:lstStyle/>
                    <a:p>
                      <a:r>
                        <a:rPr lang="en-US" dirty="0" smtClean="0"/>
                        <a:t>Cooling</a:t>
                      </a:r>
                      <a:endParaRPr lang="en-US" dirty="0"/>
                    </a:p>
                  </a:txBody>
                  <a:tcPr/>
                </a:tc>
              </a:tr>
              <a:tr h="370840">
                <a:tc>
                  <a:txBody>
                    <a:bodyPr/>
                    <a:lstStyle/>
                    <a:p>
                      <a:r>
                        <a:rPr lang="en-US" dirty="0" smtClean="0"/>
                        <a:t>Network</a:t>
                      </a:r>
                      <a:endParaRPr lang="en-US" dirty="0"/>
                    </a:p>
                  </a:txBody>
                  <a:tcPr/>
                </a:tc>
                <a:tc>
                  <a:txBody>
                    <a:bodyPr/>
                    <a:lstStyle/>
                    <a:p>
                      <a:r>
                        <a:rPr lang="en-US" dirty="0" smtClean="0"/>
                        <a:t>Power distribution</a:t>
                      </a:r>
                      <a:endParaRPr lang="en-US" dirty="0"/>
                    </a:p>
                  </a:txBody>
                  <a:tcPr/>
                </a:tc>
              </a:tr>
            </a:tbl>
          </a:graphicData>
        </a:graphic>
      </p:graphicFrame>
      <p:sp>
        <p:nvSpPr>
          <p:cNvPr id="5" name="Slide Number Placeholder 4" descr=" 5"/>
          <p:cNvSpPr>
            <a:spLocks noGrp="1"/>
          </p:cNvSpPr>
          <p:nvPr>
            <p:ph type="sldNum" sz="quarter" idx="12"/>
          </p:nvPr>
        </p:nvSpPr>
        <p:spPr/>
        <p:txBody>
          <a:bodyPr/>
          <a:lstStyle/>
          <a:p>
            <a:r>
              <a:rPr lang="en-US" smtClean="0"/>
              <a:t>15</a:t>
            </a:r>
            <a:endParaRPr lang="en-US"/>
          </a:p>
        </p:txBody>
      </p:sp>
    </p:spTree>
    <p:extLst>
      <p:ext uri="{BB962C8B-B14F-4D97-AF65-F5344CB8AC3E}">
        <p14:creationId xmlns:p14="http://schemas.microsoft.com/office/powerpoint/2010/main" val="16291115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Case Study – I : Background</a:t>
            </a:r>
            <a:endParaRPr lang="en-US" dirty="0"/>
          </a:p>
        </p:txBody>
      </p:sp>
      <p:sp>
        <p:nvSpPr>
          <p:cNvPr id="3" name="Content Placeholder 2" descr=" 3"/>
          <p:cNvSpPr>
            <a:spLocks noGrp="1"/>
          </p:cNvSpPr>
          <p:nvPr>
            <p:ph idx="1"/>
          </p:nvPr>
        </p:nvSpPr>
        <p:spPr>
          <a:xfrm>
            <a:off x="457200" y="1600200"/>
            <a:ext cx="8229600" cy="4525963"/>
          </a:xfrm>
        </p:spPr>
        <p:txBody>
          <a:bodyPr>
            <a:normAutofit/>
          </a:bodyPr>
          <a:lstStyle/>
          <a:p>
            <a:r>
              <a:rPr lang="en-US" smtClean="0">
                <a:latin typeface="Calibri"/>
              </a:rPr>
              <a:t>Data center operator</a:t>
            </a:r>
          </a:p>
          <a:p>
            <a:pPr lvl="1"/>
            <a:r>
              <a:rPr lang="en-US" smtClean="0">
                <a:latin typeface="Calibri"/>
              </a:rPr>
              <a:t>Geographically distributed data centers</a:t>
            </a:r>
          </a:p>
          <a:p>
            <a:r>
              <a:rPr lang="en-US" smtClean="0">
                <a:latin typeface="Calibri"/>
              </a:rPr>
              <a:t>Data center equipment</a:t>
            </a:r>
          </a:p>
          <a:p>
            <a:endParaRPr lang="en-US" dirty="0"/>
          </a:p>
          <a:p>
            <a:endParaRPr lang="en-US" dirty="0" smtClean="0"/>
          </a:p>
          <a:p>
            <a:endParaRPr lang="en-US" dirty="0"/>
          </a:p>
          <a:p>
            <a:r>
              <a:rPr lang="en-US" smtClean="0">
                <a:latin typeface="Calibri"/>
              </a:rPr>
              <a:t>Power drawn is affine function of workload</a:t>
            </a:r>
            <a:endParaRPr lang="en-US" dirty="0" smtClean="0"/>
          </a:p>
        </p:txBody>
      </p:sp>
      <p:graphicFrame>
        <p:nvGraphicFramePr>
          <p:cNvPr id="6" name="Table 5" descr=" 4"/>
          <p:cNvGraphicFramePr>
            <a:graphicFrameLocks noGrp="1"/>
          </p:cNvGraphicFramePr>
          <p:nvPr>
            <p:extLst>
              <p:ext uri="{D42A27DB-BD31-4B8C-83A1-F6EECF244321}">
                <p14:modId xmlns:p14="http://schemas.microsoft.com/office/powerpoint/2010/main" val="3007962101"/>
              </p:ext>
            </p:extLst>
          </p:nvPr>
        </p:nvGraphicFramePr>
        <p:xfrm>
          <a:off x="1524000" y="3393440"/>
          <a:ext cx="6096000" cy="1483360"/>
        </p:xfrm>
        <a:graphic>
          <a:graphicData uri="http://schemas.openxmlformats.org/drawingml/2006/table">
            <a:tbl>
              <a:tblPr firstRow="1" bandRow="1">
                <a:tableStyleId>{7E9639D4-E3E2-4D34-9284-5A2195B3D0D7}</a:tableStyleId>
              </a:tblPr>
              <a:tblGrid>
                <a:gridCol w="3048000"/>
                <a:gridCol w="3048000"/>
              </a:tblGrid>
              <a:tr h="370840">
                <a:tc>
                  <a:txBody>
                    <a:bodyPr/>
                    <a:lstStyle/>
                    <a:p>
                      <a:r>
                        <a:rPr lang="en-US" dirty="0" smtClean="0"/>
                        <a:t>IT Load</a:t>
                      </a:r>
                      <a:endParaRPr lang="en-US" dirty="0"/>
                    </a:p>
                  </a:txBody>
                  <a:tcPr/>
                </a:tc>
                <a:tc>
                  <a:txBody>
                    <a:bodyPr/>
                    <a:lstStyle/>
                    <a:p>
                      <a:r>
                        <a:rPr lang="en-US" dirty="0" smtClean="0"/>
                        <a:t>Non-IT</a:t>
                      </a:r>
                      <a:r>
                        <a:rPr lang="en-US" baseline="0" dirty="0" smtClean="0"/>
                        <a:t> Load</a:t>
                      </a:r>
                      <a:endParaRPr lang="en-US" dirty="0"/>
                    </a:p>
                  </a:txBody>
                  <a:tcPr/>
                </a:tc>
              </a:tr>
              <a:tr h="370840">
                <a:tc>
                  <a:txBody>
                    <a:bodyPr/>
                    <a:lstStyle/>
                    <a:p>
                      <a:r>
                        <a:rPr lang="en-US" dirty="0" smtClean="0"/>
                        <a:t>Servers</a:t>
                      </a:r>
                      <a:endParaRPr lang="en-US" dirty="0"/>
                    </a:p>
                  </a:txBody>
                  <a:tcPr/>
                </a:tc>
                <a:tc>
                  <a:txBody>
                    <a:bodyPr/>
                    <a:lstStyle/>
                    <a:p>
                      <a:r>
                        <a:rPr lang="en-US" dirty="0" smtClean="0"/>
                        <a:t>Lighting</a:t>
                      </a:r>
                      <a:endParaRPr lang="en-US" dirty="0"/>
                    </a:p>
                  </a:txBody>
                  <a:tcPr/>
                </a:tc>
              </a:tr>
              <a:tr h="370840">
                <a:tc>
                  <a:txBody>
                    <a:bodyPr/>
                    <a:lstStyle/>
                    <a:p>
                      <a:r>
                        <a:rPr lang="en-US" dirty="0" smtClean="0"/>
                        <a:t>Storage</a:t>
                      </a:r>
                      <a:endParaRPr lang="en-US" dirty="0"/>
                    </a:p>
                  </a:txBody>
                  <a:tcPr/>
                </a:tc>
                <a:tc>
                  <a:txBody>
                    <a:bodyPr/>
                    <a:lstStyle/>
                    <a:p>
                      <a:r>
                        <a:rPr lang="en-US" dirty="0" smtClean="0"/>
                        <a:t>Cooling</a:t>
                      </a:r>
                      <a:endParaRPr lang="en-US" dirty="0"/>
                    </a:p>
                  </a:txBody>
                  <a:tcPr/>
                </a:tc>
              </a:tr>
              <a:tr h="370840">
                <a:tc>
                  <a:txBody>
                    <a:bodyPr/>
                    <a:lstStyle/>
                    <a:p>
                      <a:r>
                        <a:rPr lang="en-US" dirty="0" smtClean="0"/>
                        <a:t>Network</a:t>
                      </a:r>
                      <a:endParaRPr lang="en-US" dirty="0"/>
                    </a:p>
                  </a:txBody>
                  <a:tcPr/>
                </a:tc>
                <a:tc>
                  <a:txBody>
                    <a:bodyPr/>
                    <a:lstStyle/>
                    <a:p>
                      <a:r>
                        <a:rPr lang="en-US" dirty="0" smtClean="0"/>
                        <a:t>Power distribution</a:t>
                      </a:r>
                      <a:endParaRPr lang="en-US" dirty="0"/>
                    </a:p>
                  </a:txBody>
                  <a:tcPr/>
                </a:tc>
              </a:tr>
            </a:tbl>
          </a:graphicData>
        </a:graphic>
      </p:graphicFrame>
      <p:sp>
        <p:nvSpPr>
          <p:cNvPr id="5" name="Slide Number Placeholder 4" descr=" 5"/>
          <p:cNvSpPr>
            <a:spLocks noGrp="1"/>
          </p:cNvSpPr>
          <p:nvPr>
            <p:ph type="sldNum" sz="quarter" idx="12"/>
          </p:nvPr>
        </p:nvSpPr>
        <p:spPr/>
        <p:txBody>
          <a:bodyPr/>
          <a:lstStyle/>
          <a:p>
            <a:r>
              <a:rPr lang="en-US" smtClean="0"/>
              <a:t>15</a:t>
            </a:r>
            <a:endParaRPr lang="en-US"/>
          </a:p>
        </p:txBody>
      </p:sp>
      <p:sp>
        <p:nvSpPr>
          <p:cNvPr id="7" name="TextBox 6" descr=" 8"/>
          <p:cNvSpPr txBox="1"/>
          <p:nvPr/>
        </p:nvSpPr>
        <p:spPr>
          <a:xfrm>
            <a:off x="2209800" y="5710535"/>
            <a:ext cx="5026889" cy="461665"/>
          </a:xfrm>
          <a:prstGeom prst="rect">
            <a:avLst/>
          </a:prstGeom>
          <a:solidFill>
            <a:schemeClr val="bg2">
              <a:lumMod val="75000"/>
            </a:schemeClr>
          </a:solidFill>
        </p:spPr>
        <p:txBody>
          <a:bodyPr wrap="none" rtlCol="0">
            <a:spAutoFit/>
          </a:bodyPr>
          <a:lstStyle/>
          <a:p>
            <a:r>
              <a:rPr lang="en-US" sz="2400" dirty="0" smtClean="0">
                <a:solidFill>
                  <a:schemeClr val="accent5">
                    <a:lumMod val="50000"/>
                  </a:schemeClr>
                </a:solidFill>
              </a:rPr>
              <a:t>Let’s recap how we can use WR and RP</a:t>
            </a:r>
            <a:endParaRPr lang="en-US" sz="2400" dirty="0">
              <a:solidFill>
                <a:schemeClr val="accent5">
                  <a:lumMod val="50000"/>
                </a:schemeClr>
              </a:solidFill>
            </a:endParaRPr>
          </a:p>
        </p:txBody>
      </p:sp>
    </p:spTree>
    <p:extLst>
      <p:ext uri="{BB962C8B-B14F-4D97-AF65-F5344CB8AC3E}">
        <p14:creationId xmlns:p14="http://schemas.microsoft.com/office/powerpoint/2010/main" val="32167351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29" name="TextBox 28" descr=" 29"/>
          <p:cNvSpPr txBox="1"/>
          <p:nvPr/>
        </p:nvSpPr>
        <p:spPr>
          <a:xfrm>
            <a:off x="323042" y="3429000"/>
            <a:ext cx="4325158" cy="369332"/>
          </a:xfrm>
          <a:prstGeom prst="rect">
            <a:avLst/>
          </a:prstGeom>
          <a:solidFill>
            <a:schemeClr val="bg2">
              <a:lumMod val="90000"/>
            </a:schemeClr>
          </a:solidFill>
        </p:spPr>
        <p:txBody>
          <a:bodyPr wrap="none" rtlCol="0">
            <a:spAutoFit/>
          </a:bodyPr>
          <a:lstStyle/>
          <a:p>
            <a:r>
              <a:rPr lang="en-US" dirty="0" smtClean="0"/>
              <a:t>Electricity price driven workload assignment</a:t>
            </a:r>
            <a:endParaRPr lang="en-US" dirty="0"/>
          </a:p>
        </p:txBody>
      </p:sp>
    </p:spTree>
    <p:extLst>
      <p:ext uri="{BB962C8B-B14F-4D97-AF65-F5344CB8AC3E}">
        <p14:creationId xmlns:p14="http://schemas.microsoft.com/office/powerpoint/2010/main" val="377932395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descr=" 17"/>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8" descr=" 10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7527" y="1349171"/>
            <a:ext cx="1057152" cy="594648"/>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17" descr=" 18"/>
          <p:cNvSpPr>
            <a:spLocks noGrp="1"/>
          </p:cNvSpPr>
          <p:nvPr>
            <p:ph type="sldNum" sz="quarter" idx="12"/>
          </p:nvPr>
        </p:nvSpPr>
        <p:spPr/>
        <p:txBody>
          <a:bodyPr/>
          <a:lstStyle/>
          <a:p>
            <a:r>
              <a:rPr lang="en-US" smtClean="0"/>
              <a:t>3</a:t>
            </a:r>
            <a:endParaRPr lang="en-US"/>
          </a:p>
        </p:txBody>
      </p:sp>
    </p:spTree>
    <p:extLst>
      <p:ext uri="{BB962C8B-B14F-4D97-AF65-F5344CB8AC3E}">
        <p14:creationId xmlns:p14="http://schemas.microsoft.com/office/powerpoint/2010/main" val="15381409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2" name="Rounded Rectangular Callout 11" descr=" 34"/>
          <p:cNvSpPr/>
          <p:nvPr/>
        </p:nvSpPr>
        <p:spPr>
          <a:xfrm>
            <a:off x="357848" y="3810000"/>
            <a:ext cx="1604197" cy="318655"/>
          </a:xfrm>
          <a:prstGeom prst="wedgeRoundRectCallout">
            <a:avLst>
              <a:gd name="adj1" fmla="val 40486"/>
              <a:gd name="adj2" fmla="val -1961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State</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Tree>
    <p:extLst>
      <p:ext uri="{BB962C8B-B14F-4D97-AF65-F5344CB8AC3E}">
        <p14:creationId xmlns:p14="http://schemas.microsoft.com/office/powerpoint/2010/main" val="24827448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2" name="Rounded Rectangular Callout 11" descr=" 34"/>
          <p:cNvSpPr/>
          <p:nvPr/>
        </p:nvSpPr>
        <p:spPr>
          <a:xfrm>
            <a:off x="357848" y="3810000"/>
            <a:ext cx="1604197" cy="318655"/>
          </a:xfrm>
          <a:prstGeom prst="wedgeRoundRectCallout">
            <a:avLst>
              <a:gd name="adj1" fmla="val 40486"/>
              <a:gd name="adj2" fmla="val -19613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 State</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3" name="Rounded Rectangular Callout 12" descr=" 38"/>
          <p:cNvSpPr/>
          <p:nvPr/>
        </p:nvSpPr>
        <p:spPr>
          <a:xfrm>
            <a:off x="2718604" y="3761510"/>
            <a:ext cx="1452952" cy="277090"/>
          </a:xfrm>
          <a:prstGeom prst="wedgeRoundRectCallout">
            <a:avLst>
              <a:gd name="adj1" fmla="val -47532"/>
              <a:gd name="adj2" fmla="val -2302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15" name="TextBox 14" descr=" 63"/>
          <p:cNvSpPr txBox="1"/>
          <p:nvPr/>
        </p:nvSpPr>
        <p:spPr>
          <a:xfrm>
            <a:off x="946516" y="4202668"/>
            <a:ext cx="3789435" cy="369332"/>
          </a:xfrm>
          <a:prstGeom prst="rect">
            <a:avLst/>
          </a:prstGeom>
          <a:solidFill>
            <a:schemeClr val="bg2">
              <a:lumMod val="90000"/>
            </a:schemeClr>
          </a:solidFill>
        </p:spPr>
        <p:txBody>
          <a:bodyPr wrap="none" rtlCol="0">
            <a:spAutoFit/>
          </a:bodyPr>
          <a:lstStyle/>
          <a:p>
            <a:r>
              <a:rPr lang="en-US" dirty="0" smtClean="0"/>
              <a:t>Sum of all data centers’ electricity cost</a:t>
            </a:r>
            <a:endParaRPr lang="en-US" dirty="0"/>
          </a:p>
        </p:txBody>
      </p:sp>
    </p:spTree>
    <p:extLst>
      <p:ext uri="{BB962C8B-B14F-4D97-AF65-F5344CB8AC3E}">
        <p14:creationId xmlns:p14="http://schemas.microsoft.com/office/powerpoint/2010/main" val="6792849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Tree>
    <p:extLst>
      <p:ext uri="{BB962C8B-B14F-4D97-AF65-F5344CB8AC3E}">
        <p14:creationId xmlns:p14="http://schemas.microsoft.com/office/powerpoint/2010/main" val="17730609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27" name="Rounded Rectangular Callout 26" descr=" 39"/>
          <p:cNvSpPr/>
          <p:nvPr/>
        </p:nvSpPr>
        <p:spPr>
          <a:xfrm>
            <a:off x="4472346" y="3761510"/>
            <a:ext cx="1426291" cy="581890"/>
          </a:xfrm>
          <a:prstGeom prst="wedgeRoundRectCallout">
            <a:avLst>
              <a:gd name="adj1" fmla="val -53860"/>
              <a:gd name="adj2" fmla="val -131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activation</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Tree>
    <p:extLst>
      <p:ext uri="{BB962C8B-B14F-4D97-AF65-F5344CB8AC3E}">
        <p14:creationId xmlns:p14="http://schemas.microsoft.com/office/powerpoint/2010/main" val="25850268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27" name="Rounded Rectangular Callout 26" descr=" 39"/>
          <p:cNvSpPr/>
          <p:nvPr/>
        </p:nvSpPr>
        <p:spPr>
          <a:xfrm>
            <a:off x="4472346" y="3761510"/>
            <a:ext cx="1426291" cy="581890"/>
          </a:xfrm>
          <a:prstGeom prst="wedgeRoundRectCallout">
            <a:avLst>
              <a:gd name="adj1" fmla="val -53860"/>
              <a:gd name="adj2" fmla="val -131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activation</a:t>
            </a:r>
            <a:endParaRPr lang="en-US" dirty="0"/>
          </a:p>
        </p:txBody>
      </p:sp>
      <p:sp>
        <p:nvSpPr>
          <p:cNvPr id="28" name="Rounded Rectangular Callout 27" descr=" 40"/>
          <p:cNvSpPr/>
          <p:nvPr/>
        </p:nvSpPr>
        <p:spPr>
          <a:xfrm>
            <a:off x="5791200" y="838200"/>
            <a:ext cx="1426291" cy="581890"/>
          </a:xfrm>
          <a:prstGeom prst="wedgeRoundRectCallout">
            <a:avLst>
              <a:gd name="adj1" fmla="val -94658"/>
              <a:gd name="adj2" fmla="val 1549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deactivation</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Tree>
    <p:extLst>
      <p:ext uri="{BB962C8B-B14F-4D97-AF65-F5344CB8AC3E}">
        <p14:creationId xmlns:p14="http://schemas.microsoft.com/office/powerpoint/2010/main" val="11109581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27" name="Rounded Rectangular Callout 26" descr=" 39"/>
          <p:cNvSpPr/>
          <p:nvPr/>
        </p:nvSpPr>
        <p:spPr>
          <a:xfrm>
            <a:off x="4472346" y="3761510"/>
            <a:ext cx="1426291" cy="581890"/>
          </a:xfrm>
          <a:prstGeom prst="wedgeRoundRectCallout">
            <a:avLst>
              <a:gd name="adj1" fmla="val -53860"/>
              <a:gd name="adj2" fmla="val -131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activation</a:t>
            </a:r>
            <a:endParaRPr lang="en-US" dirty="0"/>
          </a:p>
        </p:txBody>
      </p:sp>
      <p:sp>
        <p:nvSpPr>
          <p:cNvPr id="28" name="Rounded Rectangular Callout 27" descr=" 40"/>
          <p:cNvSpPr/>
          <p:nvPr/>
        </p:nvSpPr>
        <p:spPr>
          <a:xfrm>
            <a:off x="5791200" y="838200"/>
            <a:ext cx="1426291" cy="581890"/>
          </a:xfrm>
          <a:prstGeom prst="wedgeRoundRectCallout">
            <a:avLst>
              <a:gd name="adj1" fmla="val -94658"/>
              <a:gd name="adj2" fmla="val 1549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center deactivation</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32" name="Rounded Rectangular Callout 31" descr=" 43"/>
          <p:cNvSpPr/>
          <p:nvPr/>
        </p:nvSpPr>
        <p:spPr>
          <a:xfrm>
            <a:off x="2388209" y="3477492"/>
            <a:ext cx="1646926" cy="304800"/>
          </a:xfrm>
          <a:prstGeom prst="wedgeRoundRectCallout">
            <a:avLst>
              <a:gd name="adj1" fmla="val 14499"/>
              <a:gd name="adj2" fmla="val -3602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Tree>
    <p:extLst>
      <p:ext uri="{BB962C8B-B14F-4D97-AF65-F5344CB8AC3E}">
        <p14:creationId xmlns:p14="http://schemas.microsoft.com/office/powerpoint/2010/main" val="10021892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Tree>
    <p:extLst>
      <p:ext uri="{BB962C8B-B14F-4D97-AF65-F5344CB8AC3E}">
        <p14:creationId xmlns:p14="http://schemas.microsoft.com/office/powerpoint/2010/main" val="36121450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32" name="TextBox 31" descr=" 77"/>
          <p:cNvSpPr txBox="1"/>
          <p:nvPr/>
        </p:nvSpPr>
        <p:spPr>
          <a:xfrm>
            <a:off x="1024294" y="3836838"/>
            <a:ext cx="2059475" cy="461665"/>
          </a:xfrm>
          <a:prstGeom prst="rect">
            <a:avLst/>
          </a:prstGeom>
          <a:solidFill>
            <a:schemeClr val="accent6">
              <a:lumMod val="40000"/>
              <a:lumOff val="60000"/>
            </a:schemeClr>
          </a:solidFill>
        </p:spPr>
        <p:txBody>
          <a:bodyPr wrap="none" rtlCol="0">
            <a:spAutoFit/>
          </a:bodyPr>
          <a:lstStyle/>
          <a:p>
            <a:r>
              <a:rPr lang="en-US" sz="2400" dirty="0" smtClean="0"/>
              <a:t>Locally optimal</a:t>
            </a:r>
            <a:endParaRPr lang="en-US" sz="2400" dirty="0"/>
          </a:p>
        </p:txBody>
      </p:sp>
    </p:spTree>
    <p:extLst>
      <p:ext uri="{BB962C8B-B14F-4D97-AF65-F5344CB8AC3E}">
        <p14:creationId xmlns:p14="http://schemas.microsoft.com/office/powerpoint/2010/main" val="131708775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TextBox 42" descr=" 45"/>
          <p:cNvSpPr txBox="1"/>
          <p:nvPr/>
        </p:nvSpPr>
        <p:spPr>
          <a:xfrm>
            <a:off x="4905018" y="3897822"/>
            <a:ext cx="3867341" cy="461665"/>
          </a:xfrm>
          <a:prstGeom prst="rect">
            <a:avLst/>
          </a:prstGeom>
          <a:solidFill>
            <a:schemeClr val="accent6">
              <a:lumMod val="40000"/>
              <a:lumOff val="60000"/>
            </a:schemeClr>
          </a:solidFill>
        </p:spPr>
        <p:txBody>
          <a:bodyPr wrap="none" rtlCol="0">
            <a:spAutoFit/>
          </a:bodyPr>
          <a:lstStyle/>
          <a:p>
            <a:r>
              <a:rPr lang="en-US" sz="2400" dirty="0" smtClean="0"/>
              <a:t>Might not be globally optimal</a:t>
            </a:r>
            <a:endParaRPr lang="en-US" sz="2400"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32" name="TextBox 31" descr=" 77"/>
          <p:cNvSpPr txBox="1"/>
          <p:nvPr/>
        </p:nvSpPr>
        <p:spPr>
          <a:xfrm>
            <a:off x="1024294" y="3836838"/>
            <a:ext cx="2059475" cy="461665"/>
          </a:xfrm>
          <a:prstGeom prst="rect">
            <a:avLst/>
          </a:prstGeom>
          <a:solidFill>
            <a:schemeClr val="accent6">
              <a:lumMod val="40000"/>
              <a:lumOff val="60000"/>
            </a:schemeClr>
          </a:solidFill>
        </p:spPr>
        <p:txBody>
          <a:bodyPr wrap="none" rtlCol="0">
            <a:spAutoFit/>
          </a:bodyPr>
          <a:lstStyle/>
          <a:p>
            <a:r>
              <a:rPr lang="en-US" sz="2400" dirty="0" smtClean="0"/>
              <a:t>Locally optimal</a:t>
            </a:r>
            <a:endParaRPr lang="en-US" sz="2400" dirty="0"/>
          </a:p>
        </p:txBody>
      </p:sp>
    </p:spTree>
    <p:extLst>
      <p:ext uri="{BB962C8B-B14F-4D97-AF65-F5344CB8AC3E}">
        <p14:creationId xmlns:p14="http://schemas.microsoft.com/office/powerpoint/2010/main" val="31123476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44" name="TextBox 43" descr=" 64"/>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Tree>
    <p:extLst>
      <p:ext uri="{BB962C8B-B14F-4D97-AF65-F5344CB8AC3E}">
        <p14:creationId xmlns:p14="http://schemas.microsoft.com/office/powerpoint/2010/main" val="3046629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Background</a:t>
            </a:r>
            <a:endParaRPr lang="en-US" dirty="0"/>
          </a:p>
        </p:txBody>
      </p:sp>
      <p:pic>
        <p:nvPicPr>
          <p:cNvPr id="7" name="Picture 6" descr=" 10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23" y="3073874"/>
            <a:ext cx="1135707" cy="1135708"/>
          </a:xfrm>
          <a:prstGeom prst="rect">
            <a:avLst/>
          </a:prstGeom>
          <a:noFill/>
          <a:extLst>
            <a:ext uri="{909E8E84-426E-40DD-AFC4-6F175D3DCCD1}">
              <a14:hiddenFill xmlns:a14="http://schemas.microsoft.com/office/drawing/2010/main">
                <a:solidFill>
                  <a:srgbClr val="FFFFFF"/>
                </a:solidFill>
              </a14:hiddenFill>
            </a:ext>
          </a:extLst>
        </p:spPr>
      </p:pic>
      <p:sp>
        <p:nvSpPr>
          <p:cNvPr id="10" name="Cloud 9" descr=" 11"/>
          <p:cNvSpPr/>
          <p:nvPr/>
        </p:nvSpPr>
        <p:spPr>
          <a:xfrm>
            <a:off x="1634361" y="3048000"/>
            <a:ext cx="3085811" cy="116158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The Internet</a:t>
            </a:r>
            <a:endParaRPr lang="en-US" dirty="0"/>
          </a:p>
        </p:txBody>
      </p:sp>
      <p:cxnSp>
        <p:nvCxnSpPr>
          <p:cNvPr id="9" name="Straight Connector 8" descr=" 13"/>
          <p:cNvCxnSpPr/>
          <p:nvPr/>
        </p:nvCxnSpPr>
        <p:spPr>
          <a:xfrm>
            <a:off x="990600" y="3641728"/>
            <a:ext cx="685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descr=" 17"/>
          <p:cNvCxnSpPr/>
          <p:nvPr/>
        </p:nvCxnSpPr>
        <p:spPr>
          <a:xfrm flipV="1">
            <a:off x="3177267" y="1676401"/>
            <a:ext cx="1542906" cy="143801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8" descr=" 103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57527" y="1349171"/>
            <a:ext cx="1057152" cy="5946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 3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0" y="190500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descr=" 5"/>
          <p:cNvCxnSpPr/>
          <p:nvPr/>
        </p:nvCxnSpPr>
        <p:spPr>
          <a:xfrm>
            <a:off x="1333500" y="2395408"/>
            <a:ext cx="1485900" cy="719007"/>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8" descr=" 3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968" y="5110810"/>
            <a:ext cx="1166038" cy="65589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descr=" 35"/>
          <p:cNvCxnSpPr/>
          <p:nvPr/>
        </p:nvCxnSpPr>
        <p:spPr>
          <a:xfrm flipH="1">
            <a:off x="1617006" y="4114800"/>
            <a:ext cx="1202394" cy="996010"/>
          </a:xfrm>
          <a:prstGeom prst="line">
            <a:avLst/>
          </a:prstGeom>
        </p:spPr>
        <p:style>
          <a:lnRef idx="1">
            <a:schemeClr val="accent1"/>
          </a:lnRef>
          <a:fillRef idx="0">
            <a:schemeClr val="accent1"/>
          </a:fillRef>
          <a:effectRef idx="0">
            <a:schemeClr val="accent1"/>
          </a:effectRef>
          <a:fontRef idx="minor">
            <a:schemeClr val="tx1"/>
          </a:fontRef>
        </p:style>
      </p:cxnSp>
      <p:sp>
        <p:nvSpPr>
          <p:cNvPr id="18" name="Slide Number Placeholder 17" descr=" 18"/>
          <p:cNvSpPr>
            <a:spLocks noGrp="1"/>
          </p:cNvSpPr>
          <p:nvPr>
            <p:ph type="sldNum" sz="quarter" idx="12"/>
          </p:nvPr>
        </p:nvSpPr>
        <p:spPr/>
        <p:txBody>
          <a:bodyPr/>
          <a:lstStyle/>
          <a:p>
            <a:r>
              <a:rPr lang="en-US" smtClean="0"/>
              <a:t>3</a:t>
            </a:r>
            <a:endParaRPr lang="en-US"/>
          </a:p>
        </p:txBody>
      </p:sp>
    </p:spTree>
    <p:extLst>
      <p:ext uri="{BB962C8B-B14F-4D97-AF65-F5344CB8AC3E}">
        <p14:creationId xmlns:p14="http://schemas.microsoft.com/office/powerpoint/2010/main" val="8378677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44" name="TextBox 43" descr=" 64"/>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Tree>
    <p:extLst>
      <p:ext uri="{BB962C8B-B14F-4D97-AF65-F5344CB8AC3E}">
        <p14:creationId xmlns:p14="http://schemas.microsoft.com/office/powerpoint/2010/main" val="128669152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44" name="TextBox 43" descr=" 64"/>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
        <p:nvSpPr>
          <p:cNvPr id="51" name="Rounded Rectangular Callout 50" descr=" 3"/>
          <p:cNvSpPr/>
          <p:nvPr/>
        </p:nvSpPr>
        <p:spPr>
          <a:xfrm>
            <a:off x="357848" y="3588327"/>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Tree>
    <p:extLst>
      <p:ext uri="{BB962C8B-B14F-4D97-AF65-F5344CB8AC3E}">
        <p14:creationId xmlns:p14="http://schemas.microsoft.com/office/powerpoint/2010/main" val="279743760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descr=" 50"/>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6" name="Oval 55" descr=" 51"/>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56" descr=" 52"/>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8" name="Rounded Rectangle 57" descr=" 53"/>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descr=" 59"/>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2" name="TextBox 51" descr=" 67"/>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53" name="TextBox 52" descr=" 72"/>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44" name="TextBox 43" descr=" 64"/>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
        <p:nvSpPr>
          <p:cNvPr id="59" name="Rounded Rectangular Callout 58" descr=" 74"/>
          <p:cNvSpPr/>
          <p:nvPr/>
        </p:nvSpPr>
        <p:spPr>
          <a:xfrm>
            <a:off x="3622747" y="3581400"/>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Tree>
    <p:extLst>
      <p:ext uri="{BB962C8B-B14F-4D97-AF65-F5344CB8AC3E}">
        <p14:creationId xmlns:p14="http://schemas.microsoft.com/office/powerpoint/2010/main" val="287770166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descr=" 50"/>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6" name="Oval 55" descr=" 51"/>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56" descr=" 52"/>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8" name="Rounded Rectangle 57" descr=" 53"/>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descr=" 54"/>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64" name="Oval 63" descr=" 55"/>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descr=" 56"/>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66" name="Rounded Rectangle 65" descr=" 57"/>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descr=" 59"/>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ord 50" descr=" 60"/>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2" name="TextBox 51" descr=" 67"/>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2" name="TextBox 61" descr=" 68"/>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53" name="TextBox 52" descr=" 72"/>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61" name="TextBox 60" descr=" 73"/>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60" name="Rounded Rectangular Callout 59" descr=" 75"/>
          <p:cNvSpPr/>
          <p:nvPr/>
        </p:nvSpPr>
        <p:spPr>
          <a:xfrm>
            <a:off x="6670747" y="3588327"/>
            <a:ext cx="1939853" cy="713508"/>
          </a:xfrm>
          <a:prstGeom prst="wedgeRoundRectCallout">
            <a:avLst>
              <a:gd name="adj1" fmla="val 593"/>
              <a:gd name="adj2" fmla="val 10910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State cost locally suboptimal</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44" name="TextBox 43" descr=" 64"/>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Tree>
    <p:extLst>
      <p:ext uri="{BB962C8B-B14F-4D97-AF65-F5344CB8AC3E}">
        <p14:creationId xmlns:p14="http://schemas.microsoft.com/office/powerpoint/2010/main" val="320321075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descr=" 50"/>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6" name="Oval 55" descr=" 51"/>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56" descr=" 52"/>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8" name="Rounded Rectangle 57" descr=" 53"/>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descr=" 54"/>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64" name="Oval 63" descr=" 55"/>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descr=" 56"/>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66" name="Rounded Rectangle 65" descr=" 57"/>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descr=" 59"/>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ord 50" descr=" 60"/>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descr=" 6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descr=" 62"/>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2" name="TextBox 51" descr=" 67"/>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2" name="TextBox 61" descr=" 68"/>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8" name="TextBox 67" descr=" 70"/>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53" name="TextBox 52" descr=" 72"/>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61" name="TextBox 60" descr=" 73"/>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44" name="TextBox 43" descr=" 64"/>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
        <p:nvSpPr>
          <p:cNvPr id="69" name="Rounded Rectangular Callout 68" descr=" 65"/>
          <p:cNvSpPr/>
          <p:nvPr/>
        </p:nvSpPr>
        <p:spPr>
          <a:xfrm>
            <a:off x="5908753" y="4052455"/>
            <a:ext cx="1981200" cy="457200"/>
          </a:xfrm>
          <a:prstGeom prst="wedgeRoundRectCallout">
            <a:avLst>
              <a:gd name="adj1" fmla="val -30477"/>
              <a:gd name="adj2" fmla="val 1908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No transition costs</a:t>
            </a:r>
            <a:endParaRPr lang="en-US" dirty="0"/>
          </a:p>
        </p:txBody>
      </p:sp>
    </p:spTree>
    <p:extLst>
      <p:ext uri="{BB962C8B-B14F-4D97-AF65-F5344CB8AC3E}">
        <p14:creationId xmlns:p14="http://schemas.microsoft.com/office/powerpoint/2010/main" val="106314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descr=" 50"/>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6" name="Oval 55" descr=" 51"/>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56" descr=" 52"/>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8" name="Rounded Rectangle 57" descr=" 53"/>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descr=" 54"/>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64" name="Oval 63" descr=" 55"/>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descr=" 56"/>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66" name="Rounded Rectangle 65" descr=" 57"/>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descr=" 59"/>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ord 50" descr=" 60"/>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descr=" 6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descr=" 62"/>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2" name="TextBox 51" descr=" 67"/>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2" name="TextBox 61" descr=" 68"/>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0" name="TextBox 59" descr=" 69"/>
          <p:cNvSpPr txBox="1"/>
          <p:nvPr/>
        </p:nvSpPr>
        <p:spPr>
          <a:xfrm>
            <a:off x="3276600" y="5140035"/>
            <a:ext cx="301686" cy="369332"/>
          </a:xfrm>
          <a:prstGeom prst="rect">
            <a:avLst/>
          </a:prstGeom>
          <a:noFill/>
        </p:spPr>
        <p:txBody>
          <a:bodyPr wrap="none" rtlCol="0">
            <a:spAutoFit/>
          </a:bodyPr>
          <a:lstStyle/>
          <a:p>
            <a:r>
              <a:rPr lang="en-US" dirty="0" smtClean="0"/>
              <a:t>4</a:t>
            </a:r>
            <a:endParaRPr lang="en-US" dirty="0"/>
          </a:p>
        </p:txBody>
      </p:sp>
      <p:sp>
        <p:nvSpPr>
          <p:cNvPr id="68" name="TextBox 67" descr=" 70"/>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53" name="TextBox 52" descr=" 72"/>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61" name="TextBox 60" descr=" 73"/>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44" name="TextBox 43" descr=" 64"/>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
        <p:nvSpPr>
          <p:cNvPr id="70" name="Rounded Rectangular Callout 69" descr=" 27"/>
          <p:cNvSpPr/>
          <p:nvPr/>
        </p:nvSpPr>
        <p:spPr>
          <a:xfrm>
            <a:off x="2445693" y="3976253"/>
            <a:ext cx="2849018" cy="651163"/>
          </a:xfrm>
          <a:prstGeom prst="wedgeRoundRectCallout">
            <a:avLst>
              <a:gd name="adj1" fmla="val -14954"/>
              <a:gd name="adj2" fmla="val 13376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Transition costs lower than local optimal scheme</a:t>
            </a:r>
            <a:endParaRPr lang="en-US" dirty="0"/>
          </a:p>
        </p:txBody>
      </p:sp>
    </p:spTree>
    <p:extLst>
      <p:ext uri="{BB962C8B-B14F-4D97-AF65-F5344CB8AC3E}">
        <p14:creationId xmlns:p14="http://schemas.microsoft.com/office/powerpoint/2010/main" val="243522528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descr=" 50"/>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6" name="Oval 55" descr=" 51"/>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56" descr=" 52"/>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8" name="Rounded Rectangle 57" descr=" 53"/>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descr=" 54"/>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64" name="Oval 63" descr=" 55"/>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descr=" 56"/>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66" name="Rounded Rectangle 65" descr=" 57"/>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descr=" 59"/>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ord 50" descr=" 60"/>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descr=" 6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descr=" 62"/>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2" name="TextBox 51" descr=" 67"/>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2" name="TextBox 61" descr=" 68"/>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0" name="TextBox 59" descr=" 69"/>
          <p:cNvSpPr txBox="1"/>
          <p:nvPr/>
        </p:nvSpPr>
        <p:spPr>
          <a:xfrm>
            <a:off x="3276600" y="5140035"/>
            <a:ext cx="301686" cy="369332"/>
          </a:xfrm>
          <a:prstGeom prst="rect">
            <a:avLst/>
          </a:prstGeom>
          <a:noFill/>
        </p:spPr>
        <p:txBody>
          <a:bodyPr wrap="none" rtlCol="0">
            <a:spAutoFit/>
          </a:bodyPr>
          <a:lstStyle/>
          <a:p>
            <a:r>
              <a:rPr lang="en-US" dirty="0" smtClean="0"/>
              <a:t>4</a:t>
            </a:r>
            <a:endParaRPr lang="en-US" dirty="0"/>
          </a:p>
        </p:txBody>
      </p:sp>
      <p:sp>
        <p:nvSpPr>
          <p:cNvPr id="68" name="TextBox 67" descr=" 70"/>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53" name="TextBox 52" descr=" 72"/>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61" name="TextBox 60" descr=" 73"/>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69" name="TextBox 68" descr=" 18"/>
          <p:cNvSpPr txBox="1"/>
          <p:nvPr/>
        </p:nvSpPr>
        <p:spPr>
          <a:xfrm>
            <a:off x="5260779" y="4186535"/>
            <a:ext cx="1825821" cy="461665"/>
          </a:xfrm>
          <a:prstGeom prst="rect">
            <a:avLst/>
          </a:prstGeom>
          <a:noFill/>
        </p:spPr>
        <p:txBody>
          <a:bodyPr wrap="none" rtlCol="0">
            <a:spAutoFit/>
          </a:bodyPr>
          <a:lstStyle/>
          <a:p>
            <a:r>
              <a:rPr lang="en-US" sz="2400" dirty="0" smtClean="0">
                <a:solidFill>
                  <a:srgbClr val="00B050"/>
                </a:solidFill>
              </a:rPr>
              <a:t>Total cost: 42</a:t>
            </a:r>
            <a:endParaRPr lang="en-US" sz="2400" dirty="0">
              <a:solidFill>
                <a:srgbClr val="00B050"/>
              </a:solidFill>
            </a:endParaRPr>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44" name="TextBox 43" descr=" 64"/>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Tree>
    <p:extLst>
      <p:ext uri="{BB962C8B-B14F-4D97-AF65-F5344CB8AC3E}">
        <p14:creationId xmlns:p14="http://schemas.microsoft.com/office/powerpoint/2010/main" val="10980505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descr=" 50"/>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6" name="Oval 55" descr=" 51"/>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56" descr=" 52"/>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8" name="Rounded Rectangle 57" descr=" 53"/>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descr=" 54"/>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64" name="Oval 63" descr=" 55"/>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descr=" 56"/>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66" name="Rounded Rectangle 65" descr=" 57"/>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descr=" 59"/>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ord 50" descr=" 60"/>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descr=" 6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descr=" 62"/>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2" name="TextBox 51" descr=" 67"/>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2" name="TextBox 61" descr=" 68"/>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0" name="TextBox 59" descr=" 69"/>
          <p:cNvSpPr txBox="1"/>
          <p:nvPr/>
        </p:nvSpPr>
        <p:spPr>
          <a:xfrm>
            <a:off x="3276600" y="5140035"/>
            <a:ext cx="301686" cy="369332"/>
          </a:xfrm>
          <a:prstGeom prst="rect">
            <a:avLst/>
          </a:prstGeom>
          <a:noFill/>
        </p:spPr>
        <p:txBody>
          <a:bodyPr wrap="none" rtlCol="0">
            <a:spAutoFit/>
          </a:bodyPr>
          <a:lstStyle/>
          <a:p>
            <a:r>
              <a:rPr lang="en-US" dirty="0" smtClean="0"/>
              <a:t>4</a:t>
            </a:r>
            <a:endParaRPr lang="en-US" dirty="0"/>
          </a:p>
        </p:txBody>
      </p:sp>
      <p:sp>
        <p:nvSpPr>
          <p:cNvPr id="68" name="TextBox 67" descr=" 70"/>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53" name="TextBox 52" descr=" 72"/>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61" name="TextBox 60" descr=" 73"/>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69" name="TextBox 68" descr=" 18"/>
          <p:cNvSpPr txBox="1"/>
          <p:nvPr/>
        </p:nvSpPr>
        <p:spPr>
          <a:xfrm>
            <a:off x="5260779" y="4186535"/>
            <a:ext cx="1825821" cy="461665"/>
          </a:xfrm>
          <a:prstGeom prst="rect">
            <a:avLst/>
          </a:prstGeom>
          <a:noFill/>
        </p:spPr>
        <p:txBody>
          <a:bodyPr wrap="none" rtlCol="0">
            <a:spAutoFit/>
          </a:bodyPr>
          <a:lstStyle/>
          <a:p>
            <a:r>
              <a:rPr lang="en-US" sz="2400" dirty="0" smtClean="0">
                <a:solidFill>
                  <a:srgbClr val="00B050"/>
                </a:solidFill>
              </a:rPr>
              <a:t>Total cost: 42</a:t>
            </a:r>
            <a:endParaRPr lang="en-US" sz="2400" dirty="0">
              <a:solidFill>
                <a:srgbClr val="00B050"/>
              </a:solidFill>
            </a:endParaRPr>
          </a:p>
        </p:txBody>
      </p:sp>
      <p:sp>
        <p:nvSpPr>
          <p:cNvPr id="70" name="TextBox 69" descr=" 76"/>
          <p:cNvSpPr txBox="1"/>
          <p:nvPr/>
        </p:nvSpPr>
        <p:spPr>
          <a:xfrm>
            <a:off x="5257800" y="3505200"/>
            <a:ext cx="1825821" cy="461665"/>
          </a:xfrm>
          <a:prstGeom prst="rect">
            <a:avLst/>
          </a:prstGeom>
          <a:noFill/>
        </p:spPr>
        <p:txBody>
          <a:bodyPr wrap="none" rtlCol="0">
            <a:spAutoFit/>
          </a:bodyPr>
          <a:lstStyle/>
          <a:p>
            <a:r>
              <a:rPr lang="en-US" sz="2400" dirty="0" smtClean="0">
                <a:solidFill>
                  <a:srgbClr val="FF0000"/>
                </a:solidFill>
              </a:rPr>
              <a:t>Total cost: 46</a:t>
            </a:r>
            <a:endParaRPr lang="en-US" sz="2400" dirty="0">
              <a:solidFill>
                <a:srgbClr val="FF0000"/>
              </a:solidFill>
            </a:endParaRPr>
          </a:p>
        </p:txBody>
      </p:sp>
      <p:sp>
        <p:nvSpPr>
          <p:cNvPr id="20" name="Slide Number Placeholder 19" descr=" 20"/>
          <p:cNvSpPr>
            <a:spLocks noGrp="1"/>
          </p:cNvSpPr>
          <p:nvPr>
            <p:ph type="sldNum" sz="quarter" idx="12"/>
          </p:nvPr>
        </p:nvSpPr>
        <p:spPr/>
        <p:txBody>
          <a:bodyPr/>
          <a:lstStyle/>
          <a:p>
            <a:r>
              <a:rPr lang="en-US" smtClean="0"/>
              <a:t>16</a:t>
            </a:r>
            <a:endParaRPr lang="en-US"/>
          </a:p>
        </p:txBody>
      </p:sp>
      <p:sp>
        <p:nvSpPr>
          <p:cNvPr id="44" name="TextBox 43" descr=" 64"/>
          <p:cNvSpPr txBox="1"/>
          <p:nvPr/>
        </p:nvSpPr>
        <p:spPr>
          <a:xfrm>
            <a:off x="883043" y="4126468"/>
            <a:ext cx="3307957" cy="369332"/>
          </a:xfrm>
          <a:prstGeom prst="rect">
            <a:avLst/>
          </a:prstGeom>
          <a:solidFill>
            <a:schemeClr val="accent1">
              <a:lumMod val="20000"/>
              <a:lumOff val="80000"/>
            </a:schemeClr>
          </a:solidFill>
        </p:spPr>
        <p:txBody>
          <a:bodyPr wrap="none" rtlCol="0">
            <a:spAutoFit/>
          </a:bodyPr>
          <a:lstStyle/>
          <a:p>
            <a:r>
              <a:rPr lang="en-US" dirty="0" smtClean="0">
                <a:solidFill>
                  <a:schemeClr val="accent5">
                    <a:lumMod val="50000"/>
                  </a:schemeClr>
                </a:solidFill>
              </a:rPr>
              <a:t>An alternative workload mapping</a:t>
            </a:r>
            <a:endParaRPr lang="en-US" dirty="0">
              <a:solidFill>
                <a:schemeClr val="accent5">
                  <a:lumMod val="50000"/>
                </a:schemeClr>
              </a:solidFill>
            </a:endParaRPr>
          </a:p>
        </p:txBody>
      </p:sp>
    </p:spTree>
    <p:extLst>
      <p:ext uri="{BB962C8B-B14F-4D97-AF65-F5344CB8AC3E}">
        <p14:creationId xmlns:p14="http://schemas.microsoft.com/office/powerpoint/2010/main" val="29403558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71" name="TextBox 70" descr=" 44"/>
          <p:cNvSpPr txBox="1"/>
          <p:nvPr/>
        </p:nvSpPr>
        <p:spPr>
          <a:xfrm>
            <a:off x="2544369" y="3505200"/>
            <a:ext cx="4466031" cy="461665"/>
          </a:xfrm>
          <a:prstGeom prst="rect">
            <a:avLst/>
          </a:prstGeom>
          <a:solidFill>
            <a:schemeClr val="accent3">
              <a:lumMod val="40000"/>
              <a:lumOff val="60000"/>
            </a:schemeClr>
          </a:solidFill>
        </p:spPr>
        <p:txBody>
          <a:bodyPr wrap="none" rtlCol="0">
            <a:spAutoFit/>
          </a:bodyPr>
          <a:lstStyle/>
          <a:p>
            <a:r>
              <a:rPr lang="en-US" sz="2400" dirty="0" smtClean="0"/>
              <a:t>Optimal State Trajectory Problem</a:t>
            </a:r>
            <a:endParaRPr lang="en-US" sz="2400"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descr=" 50"/>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6" name="Oval 55" descr=" 51"/>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56" descr=" 52"/>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8" name="Rounded Rectangle 57" descr=" 53"/>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descr=" 54"/>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64" name="Oval 63" descr=" 55"/>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descr=" 56"/>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66" name="Rounded Rectangle 65" descr=" 57"/>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descr=" 59"/>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ord 50" descr=" 60"/>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descr=" 6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descr=" 62"/>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2" name="TextBox 51" descr=" 67"/>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2" name="TextBox 61" descr=" 68"/>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0" name="TextBox 59" descr=" 69"/>
          <p:cNvSpPr txBox="1"/>
          <p:nvPr/>
        </p:nvSpPr>
        <p:spPr>
          <a:xfrm>
            <a:off x="3276600" y="5140035"/>
            <a:ext cx="301686" cy="369332"/>
          </a:xfrm>
          <a:prstGeom prst="rect">
            <a:avLst/>
          </a:prstGeom>
          <a:noFill/>
        </p:spPr>
        <p:txBody>
          <a:bodyPr wrap="none" rtlCol="0">
            <a:spAutoFit/>
          </a:bodyPr>
          <a:lstStyle/>
          <a:p>
            <a:r>
              <a:rPr lang="en-US" dirty="0" smtClean="0"/>
              <a:t>4</a:t>
            </a:r>
            <a:endParaRPr lang="en-US" dirty="0"/>
          </a:p>
        </p:txBody>
      </p:sp>
      <p:sp>
        <p:nvSpPr>
          <p:cNvPr id="68" name="TextBox 67" descr=" 70"/>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53" name="TextBox 52" descr=" 72"/>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61" name="TextBox 60" descr=" 73"/>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20" name="Slide Number Placeholder 19" descr=" 20"/>
          <p:cNvSpPr>
            <a:spLocks noGrp="1"/>
          </p:cNvSpPr>
          <p:nvPr>
            <p:ph type="sldNum" sz="quarter" idx="12"/>
          </p:nvPr>
        </p:nvSpPr>
        <p:spPr/>
        <p:txBody>
          <a:bodyPr/>
          <a:lstStyle/>
          <a:p>
            <a:r>
              <a:rPr lang="en-US" smtClean="0"/>
              <a:t>16</a:t>
            </a:r>
            <a:endParaRPr lang="en-US"/>
          </a:p>
        </p:txBody>
      </p:sp>
    </p:spTree>
    <p:extLst>
      <p:ext uri="{BB962C8B-B14F-4D97-AF65-F5344CB8AC3E}">
        <p14:creationId xmlns:p14="http://schemas.microsoft.com/office/powerpoint/2010/main" val="40456357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2"/>
          <p:cNvSpPr>
            <a:spLocks noGrp="1"/>
          </p:cNvSpPr>
          <p:nvPr>
            <p:ph type="title"/>
          </p:nvPr>
        </p:nvSpPr>
        <p:spPr/>
        <p:txBody>
          <a:bodyPr/>
          <a:lstStyle/>
          <a:p>
            <a:r>
              <a:rPr lang="en-US" dirty="0" smtClean="0"/>
              <a:t>Problem Model</a:t>
            </a:r>
            <a:endParaRPr lang="en-US" dirty="0"/>
          </a:p>
        </p:txBody>
      </p:sp>
      <p:sp>
        <p:nvSpPr>
          <p:cNvPr id="4" name="Oval 3" descr=" 4"/>
          <p:cNvSpPr/>
          <p:nvPr/>
        </p:nvSpPr>
        <p:spPr>
          <a:xfrm>
            <a:off x="2445693" y="2060535"/>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descr=" 5"/>
          <p:cNvSpPr/>
          <p:nvPr/>
        </p:nvSpPr>
        <p:spPr>
          <a:xfrm>
            <a:off x="1710430" y="25386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6" name="Oval 5" descr=" 6"/>
          <p:cNvSpPr/>
          <p:nvPr/>
        </p:nvSpPr>
        <p:spPr>
          <a:xfrm>
            <a:off x="975167" y="1957867"/>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11" name="Rounded Rectangle 10" descr=" 7"/>
          <p:cNvSpPr/>
          <p:nvPr/>
        </p:nvSpPr>
        <p:spPr>
          <a:xfrm>
            <a:off x="914400"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descr=" 8"/>
          <p:cNvSpPr/>
          <p:nvPr/>
        </p:nvSpPr>
        <p:spPr>
          <a:xfrm>
            <a:off x="5341293"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descr=" 9"/>
          <p:cNvSpPr/>
          <p:nvPr/>
        </p:nvSpPr>
        <p:spPr>
          <a:xfrm>
            <a:off x="4606030" y="1893334"/>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25" name="Oval 24" descr=" 10"/>
          <p:cNvSpPr/>
          <p:nvPr/>
        </p:nvSpPr>
        <p:spPr>
          <a:xfrm>
            <a:off x="3870767"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26" name="Rounded Rectangle 25" descr=" 11"/>
          <p:cNvSpPr/>
          <p:nvPr/>
        </p:nvSpPr>
        <p:spPr>
          <a:xfrm>
            <a:off x="3810000" y="1828801"/>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descr=" 12"/>
          <p:cNvSpPr/>
          <p:nvPr/>
        </p:nvSpPr>
        <p:spPr>
          <a:xfrm>
            <a:off x="8170780" y="2667738"/>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36" name="Oval 35" descr=" 13"/>
          <p:cNvSpPr/>
          <p:nvPr/>
        </p:nvSpPr>
        <p:spPr>
          <a:xfrm>
            <a:off x="7435517" y="1905000"/>
            <a:ext cx="601579" cy="580803"/>
          </a:xfrm>
          <a:prstGeom prst="ellipse">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37" name="Oval 36" descr=" 14"/>
          <p:cNvSpPr/>
          <p:nvPr/>
        </p:nvSpPr>
        <p:spPr>
          <a:xfrm>
            <a:off x="6700254" y="2280536"/>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descr=" 15"/>
          <p:cNvSpPr/>
          <p:nvPr/>
        </p:nvSpPr>
        <p:spPr>
          <a:xfrm>
            <a:off x="6639487" y="1828800"/>
            <a:ext cx="2199713" cy="151360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 21"/>
          <p:cNvSpPr txBox="1"/>
          <p:nvPr/>
        </p:nvSpPr>
        <p:spPr>
          <a:xfrm>
            <a:off x="1219200" y="1290935"/>
            <a:ext cx="1524969" cy="461665"/>
          </a:xfrm>
          <a:prstGeom prst="rect">
            <a:avLst/>
          </a:prstGeom>
          <a:noFill/>
        </p:spPr>
        <p:txBody>
          <a:bodyPr wrap="none" rtlCol="0">
            <a:spAutoFit/>
          </a:bodyPr>
          <a:lstStyle/>
          <a:p>
            <a:r>
              <a:rPr lang="en-US" sz="2400" dirty="0" smtClean="0"/>
              <a:t>Interval - 1</a:t>
            </a:r>
            <a:endParaRPr lang="en-US" sz="2400" dirty="0"/>
          </a:p>
        </p:txBody>
      </p:sp>
      <p:sp>
        <p:nvSpPr>
          <p:cNvPr id="24" name="Chord 23" descr=" 24"/>
          <p:cNvSpPr/>
          <p:nvPr/>
        </p:nvSpPr>
        <p:spPr>
          <a:xfrm>
            <a:off x="2466110" y="20605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descr=" 22"/>
          <p:cNvSpPr txBox="1"/>
          <p:nvPr/>
        </p:nvSpPr>
        <p:spPr>
          <a:xfrm>
            <a:off x="4135825" y="1295400"/>
            <a:ext cx="1524969" cy="461665"/>
          </a:xfrm>
          <a:prstGeom prst="rect">
            <a:avLst/>
          </a:prstGeom>
          <a:noFill/>
        </p:spPr>
        <p:txBody>
          <a:bodyPr wrap="none" rtlCol="0">
            <a:spAutoFit/>
          </a:bodyPr>
          <a:lstStyle/>
          <a:p>
            <a:r>
              <a:rPr lang="en-US" sz="2400" dirty="0" smtClean="0"/>
              <a:t>Interval - 2</a:t>
            </a:r>
            <a:endParaRPr lang="en-US" sz="2400" dirty="0"/>
          </a:p>
        </p:txBody>
      </p:sp>
      <p:sp>
        <p:nvSpPr>
          <p:cNvPr id="39" name="TextBox 38" descr=" 23"/>
          <p:cNvSpPr txBox="1"/>
          <p:nvPr/>
        </p:nvSpPr>
        <p:spPr>
          <a:xfrm>
            <a:off x="6933231" y="1290935"/>
            <a:ext cx="1524969" cy="461665"/>
          </a:xfrm>
          <a:prstGeom prst="rect">
            <a:avLst/>
          </a:prstGeom>
          <a:noFill/>
        </p:spPr>
        <p:txBody>
          <a:bodyPr wrap="none" rtlCol="0">
            <a:spAutoFit/>
          </a:bodyPr>
          <a:lstStyle/>
          <a:p>
            <a:r>
              <a:rPr lang="en-US" sz="2400" dirty="0" smtClean="0"/>
              <a:t>Interval - 3</a:t>
            </a:r>
            <a:endParaRPr lang="en-US" sz="2400" dirty="0"/>
          </a:p>
        </p:txBody>
      </p:sp>
      <p:sp>
        <p:nvSpPr>
          <p:cNvPr id="17" name="Chord 16" descr=" 25"/>
          <p:cNvSpPr/>
          <p:nvPr/>
        </p:nvSpPr>
        <p:spPr>
          <a:xfrm>
            <a:off x="5358914" y="2269971"/>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Chord 32" descr=" 26"/>
          <p:cNvSpPr/>
          <p:nvPr/>
        </p:nvSpPr>
        <p:spPr>
          <a:xfrm>
            <a:off x="6715078" y="2284823"/>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descr=" 28"/>
          <p:cNvCxnSpPr/>
          <p:nvPr/>
        </p:nvCxnSpPr>
        <p:spPr>
          <a:xfrm>
            <a:off x="3114113" y="2585605"/>
            <a:ext cx="695887"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descr=" 30"/>
          <p:cNvCxnSpPr/>
          <p:nvPr/>
        </p:nvCxnSpPr>
        <p:spPr>
          <a:xfrm flipV="1">
            <a:off x="6009713" y="2585605"/>
            <a:ext cx="629774" cy="1"/>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descr=" 31"/>
          <p:cNvSpPr txBox="1"/>
          <p:nvPr/>
        </p:nvSpPr>
        <p:spPr>
          <a:xfrm>
            <a:off x="2528248" y="2175579"/>
            <a:ext cx="441146" cy="369332"/>
          </a:xfrm>
          <a:prstGeom prst="rect">
            <a:avLst/>
          </a:prstGeom>
          <a:noFill/>
        </p:spPr>
        <p:txBody>
          <a:bodyPr wrap="none" rtlCol="0">
            <a:spAutoFit/>
          </a:bodyPr>
          <a:lstStyle/>
          <a:p>
            <a:r>
              <a:rPr lang="en-US" dirty="0" smtClean="0"/>
              <a:t>CA</a:t>
            </a:r>
            <a:endParaRPr lang="en-US" dirty="0"/>
          </a:p>
        </p:txBody>
      </p:sp>
      <p:sp>
        <p:nvSpPr>
          <p:cNvPr id="18" name="TextBox 17" descr=" 32"/>
          <p:cNvSpPr txBox="1"/>
          <p:nvPr/>
        </p:nvSpPr>
        <p:spPr>
          <a:xfrm>
            <a:off x="5437496" y="2389496"/>
            <a:ext cx="441146" cy="369332"/>
          </a:xfrm>
          <a:prstGeom prst="rect">
            <a:avLst/>
          </a:prstGeom>
          <a:noFill/>
        </p:spPr>
        <p:txBody>
          <a:bodyPr wrap="none" rtlCol="0">
            <a:spAutoFit/>
          </a:bodyPr>
          <a:lstStyle/>
          <a:p>
            <a:r>
              <a:rPr lang="en-US" dirty="0" smtClean="0"/>
              <a:t>CA</a:t>
            </a:r>
            <a:endParaRPr lang="en-US" dirty="0"/>
          </a:p>
        </p:txBody>
      </p:sp>
      <p:sp>
        <p:nvSpPr>
          <p:cNvPr id="40" name="TextBox 39" descr=" 33"/>
          <p:cNvSpPr txBox="1"/>
          <p:nvPr/>
        </p:nvSpPr>
        <p:spPr>
          <a:xfrm>
            <a:off x="6804821" y="2390156"/>
            <a:ext cx="445956" cy="369332"/>
          </a:xfrm>
          <a:prstGeom prst="rect">
            <a:avLst/>
          </a:prstGeom>
          <a:noFill/>
        </p:spPr>
        <p:txBody>
          <a:bodyPr wrap="none" rtlCol="0">
            <a:spAutoFit/>
          </a:bodyPr>
          <a:lstStyle/>
          <a:p>
            <a:r>
              <a:rPr lang="en-US" dirty="0" smtClean="0"/>
              <a:t>NY</a:t>
            </a:r>
            <a:endParaRPr lang="en-US" dirty="0"/>
          </a:p>
        </p:txBody>
      </p:sp>
      <p:sp>
        <p:nvSpPr>
          <p:cNvPr id="14" name="TextBox 13" descr=" 35"/>
          <p:cNvSpPr txBox="1"/>
          <p:nvPr/>
        </p:nvSpPr>
        <p:spPr>
          <a:xfrm>
            <a:off x="2514600" y="2983468"/>
            <a:ext cx="418704" cy="369332"/>
          </a:xfrm>
          <a:prstGeom prst="rect">
            <a:avLst/>
          </a:prstGeom>
          <a:noFill/>
        </p:spPr>
        <p:txBody>
          <a:bodyPr wrap="none" rtlCol="0">
            <a:spAutoFit/>
          </a:bodyPr>
          <a:lstStyle/>
          <a:p>
            <a:r>
              <a:rPr lang="en-US" dirty="0" smtClean="0"/>
              <a:t>12</a:t>
            </a:r>
            <a:endParaRPr lang="en-US" dirty="0"/>
          </a:p>
        </p:txBody>
      </p:sp>
      <p:sp>
        <p:nvSpPr>
          <p:cNvPr id="16" name="TextBox 15" descr=" 36"/>
          <p:cNvSpPr txBox="1"/>
          <p:nvPr/>
        </p:nvSpPr>
        <p:spPr>
          <a:xfrm>
            <a:off x="5453998" y="2983468"/>
            <a:ext cx="418704" cy="369332"/>
          </a:xfrm>
          <a:prstGeom prst="rect">
            <a:avLst/>
          </a:prstGeom>
          <a:noFill/>
        </p:spPr>
        <p:txBody>
          <a:bodyPr wrap="none" rtlCol="0">
            <a:spAutoFit/>
          </a:bodyPr>
          <a:lstStyle/>
          <a:p>
            <a:r>
              <a:rPr lang="en-US" dirty="0" smtClean="0"/>
              <a:t>10</a:t>
            </a:r>
            <a:endParaRPr lang="en-US" dirty="0"/>
          </a:p>
        </p:txBody>
      </p:sp>
      <p:sp>
        <p:nvSpPr>
          <p:cNvPr id="34" name="TextBox 33" descr=" 37"/>
          <p:cNvSpPr txBox="1"/>
          <p:nvPr/>
        </p:nvSpPr>
        <p:spPr>
          <a:xfrm>
            <a:off x="7582296" y="2983468"/>
            <a:ext cx="418704" cy="369332"/>
          </a:xfrm>
          <a:prstGeom prst="rect">
            <a:avLst/>
          </a:prstGeom>
          <a:noFill/>
        </p:spPr>
        <p:txBody>
          <a:bodyPr wrap="none" rtlCol="0">
            <a:spAutoFit/>
          </a:bodyPr>
          <a:lstStyle/>
          <a:p>
            <a:r>
              <a:rPr lang="en-US" dirty="0" smtClean="0"/>
              <a:t>10</a:t>
            </a:r>
            <a:endParaRPr lang="en-US" dirty="0"/>
          </a:p>
        </p:txBody>
      </p:sp>
      <p:sp>
        <p:nvSpPr>
          <p:cNvPr id="30" name="TextBox 29" descr=" 41"/>
          <p:cNvSpPr txBox="1"/>
          <p:nvPr/>
        </p:nvSpPr>
        <p:spPr>
          <a:xfrm>
            <a:off x="3276600" y="2209800"/>
            <a:ext cx="301686" cy="369332"/>
          </a:xfrm>
          <a:prstGeom prst="rect">
            <a:avLst/>
          </a:prstGeom>
          <a:noFill/>
        </p:spPr>
        <p:txBody>
          <a:bodyPr wrap="none" rtlCol="0">
            <a:spAutoFit/>
          </a:bodyPr>
          <a:lstStyle/>
          <a:p>
            <a:r>
              <a:rPr lang="en-US" dirty="0" smtClean="0"/>
              <a:t>8</a:t>
            </a:r>
            <a:endParaRPr lang="en-US" dirty="0"/>
          </a:p>
        </p:txBody>
      </p:sp>
      <p:sp>
        <p:nvSpPr>
          <p:cNvPr id="42" name="TextBox 41" descr=" 42"/>
          <p:cNvSpPr txBox="1"/>
          <p:nvPr/>
        </p:nvSpPr>
        <p:spPr>
          <a:xfrm>
            <a:off x="6099114" y="2220561"/>
            <a:ext cx="301686" cy="369332"/>
          </a:xfrm>
          <a:prstGeom prst="rect">
            <a:avLst/>
          </a:prstGeom>
          <a:noFill/>
        </p:spPr>
        <p:txBody>
          <a:bodyPr wrap="none" rtlCol="0">
            <a:spAutoFit/>
          </a:bodyPr>
          <a:lstStyle/>
          <a:p>
            <a:r>
              <a:rPr lang="en-US" dirty="0" smtClean="0"/>
              <a:t>6</a:t>
            </a:r>
            <a:endParaRPr lang="en-US" dirty="0"/>
          </a:p>
        </p:txBody>
      </p:sp>
      <p:sp>
        <p:nvSpPr>
          <p:cNvPr id="71" name="TextBox 70" descr=" 44"/>
          <p:cNvSpPr txBox="1"/>
          <p:nvPr/>
        </p:nvSpPr>
        <p:spPr>
          <a:xfrm>
            <a:off x="2544369" y="3505200"/>
            <a:ext cx="4466031" cy="461665"/>
          </a:xfrm>
          <a:prstGeom prst="rect">
            <a:avLst/>
          </a:prstGeom>
          <a:solidFill>
            <a:schemeClr val="accent3">
              <a:lumMod val="40000"/>
              <a:lumOff val="60000"/>
            </a:schemeClr>
          </a:solidFill>
        </p:spPr>
        <p:txBody>
          <a:bodyPr wrap="none" rtlCol="0">
            <a:spAutoFit/>
          </a:bodyPr>
          <a:lstStyle/>
          <a:p>
            <a:r>
              <a:rPr lang="en-US" sz="2400" dirty="0" smtClean="0"/>
              <a:t>Optimal State Trajectory Problem</a:t>
            </a:r>
            <a:endParaRPr lang="en-US" sz="2400" dirty="0"/>
          </a:p>
        </p:txBody>
      </p:sp>
      <p:sp>
        <p:nvSpPr>
          <p:cNvPr id="43" name="Oval 42" descr=" 46"/>
          <p:cNvSpPr/>
          <p:nvPr/>
        </p:nvSpPr>
        <p:spPr>
          <a:xfrm>
            <a:off x="2445693" y="4990770"/>
            <a:ext cx="601579" cy="58080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Oval 44" descr=" 47"/>
          <p:cNvSpPr/>
          <p:nvPr/>
        </p:nvSpPr>
        <p:spPr>
          <a:xfrm>
            <a:off x="1710430" y="5468906"/>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TX</a:t>
            </a:r>
            <a:endParaRPr lang="en-US" dirty="0">
              <a:solidFill>
                <a:schemeClr val="tx1"/>
              </a:solidFill>
            </a:endParaRPr>
          </a:p>
        </p:txBody>
      </p:sp>
      <p:sp>
        <p:nvSpPr>
          <p:cNvPr id="46" name="Oval 45" descr=" 48"/>
          <p:cNvSpPr/>
          <p:nvPr/>
        </p:nvSpPr>
        <p:spPr>
          <a:xfrm>
            <a:off x="975167" y="4888102"/>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47" name="Rounded Rectangle 46" descr=" 49"/>
          <p:cNvSpPr/>
          <p:nvPr/>
        </p:nvSpPr>
        <p:spPr>
          <a:xfrm>
            <a:off x="914400"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descr=" 50"/>
          <p:cNvSpPr/>
          <p:nvPr/>
        </p:nvSpPr>
        <p:spPr>
          <a:xfrm>
            <a:off x="5341293" y="5210771"/>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56" name="Oval 55" descr=" 51"/>
          <p:cNvSpPr/>
          <p:nvPr/>
        </p:nvSpPr>
        <p:spPr>
          <a:xfrm>
            <a:off x="4606030" y="4823569"/>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Oval 56" descr=" 52"/>
          <p:cNvSpPr/>
          <p:nvPr/>
        </p:nvSpPr>
        <p:spPr>
          <a:xfrm>
            <a:off x="3870767" y="5597973"/>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58" name="Rounded Rectangle 57" descr=" 53"/>
          <p:cNvSpPr/>
          <p:nvPr/>
        </p:nvSpPr>
        <p:spPr>
          <a:xfrm>
            <a:off x="3810000" y="4759036"/>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descr=" 54"/>
          <p:cNvSpPr/>
          <p:nvPr/>
        </p:nvSpPr>
        <p:spPr>
          <a:xfrm>
            <a:off x="8170780" y="5597973"/>
            <a:ext cx="601579" cy="580803"/>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CA</a:t>
            </a:r>
            <a:endParaRPr lang="en-US" dirty="0">
              <a:solidFill>
                <a:schemeClr val="tx1"/>
              </a:solidFill>
            </a:endParaRPr>
          </a:p>
        </p:txBody>
      </p:sp>
      <p:sp>
        <p:nvSpPr>
          <p:cNvPr id="64" name="Oval 63" descr=" 55"/>
          <p:cNvSpPr/>
          <p:nvPr/>
        </p:nvSpPr>
        <p:spPr>
          <a:xfrm>
            <a:off x="7435517" y="4800600"/>
            <a:ext cx="601579" cy="580803"/>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Oval 64" descr=" 56"/>
          <p:cNvSpPr/>
          <p:nvPr/>
        </p:nvSpPr>
        <p:spPr>
          <a:xfrm>
            <a:off x="6700254" y="5210771"/>
            <a:ext cx="601579" cy="580803"/>
          </a:xfrm>
          <a:prstGeom prst="ellipse">
            <a:avLst/>
          </a:prstGeom>
          <a:solidFill>
            <a:schemeClr val="accent1">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dirty="0" smtClean="0">
                <a:solidFill>
                  <a:schemeClr val="tx1"/>
                </a:solidFill>
              </a:rPr>
              <a:t>NY</a:t>
            </a:r>
            <a:endParaRPr lang="en-US" dirty="0">
              <a:solidFill>
                <a:schemeClr val="tx1"/>
              </a:solidFill>
            </a:endParaRPr>
          </a:p>
        </p:txBody>
      </p:sp>
      <p:sp>
        <p:nvSpPr>
          <p:cNvPr id="66" name="Rounded Rectangle 65" descr=" 57"/>
          <p:cNvSpPr/>
          <p:nvPr/>
        </p:nvSpPr>
        <p:spPr>
          <a:xfrm>
            <a:off x="6639487" y="4759035"/>
            <a:ext cx="2199713" cy="151360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hord 47" descr=" 58"/>
          <p:cNvSpPr/>
          <p:nvPr/>
        </p:nvSpPr>
        <p:spPr>
          <a:xfrm>
            <a:off x="2461081" y="4987378"/>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hord 53" descr=" 59"/>
          <p:cNvSpPr/>
          <p:nvPr/>
        </p:nvSpPr>
        <p:spPr>
          <a:xfrm>
            <a:off x="4618184" y="481543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ord 50" descr=" 60"/>
          <p:cNvSpPr/>
          <p:nvPr/>
        </p:nvSpPr>
        <p:spPr>
          <a:xfrm>
            <a:off x="7473357" y="4798295"/>
            <a:ext cx="608872" cy="598050"/>
          </a:xfrm>
          <a:prstGeom prst="chord">
            <a:avLst>
              <a:gd name="adj1" fmla="val 5321798"/>
              <a:gd name="adj2" fmla="val 1620000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descr=" 61"/>
          <p:cNvCxnSpPr/>
          <p:nvPr/>
        </p:nvCxnSpPr>
        <p:spPr>
          <a:xfrm>
            <a:off x="3114113" y="5515840"/>
            <a:ext cx="695887"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descr=" 62"/>
          <p:cNvCxnSpPr/>
          <p:nvPr/>
        </p:nvCxnSpPr>
        <p:spPr>
          <a:xfrm flipV="1">
            <a:off x="6009713" y="5515840"/>
            <a:ext cx="629774" cy="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descr=" 66"/>
          <p:cNvSpPr txBox="1"/>
          <p:nvPr/>
        </p:nvSpPr>
        <p:spPr>
          <a:xfrm>
            <a:off x="2514600" y="5913703"/>
            <a:ext cx="418704" cy="369332"/>
          </a:xfrm>
          <a:prstGeom prst="rect">
            <a:avLst/>
          </a:prstGeom>
          <a:noFill/>
        </p:spPr>
        <p:txBody>
          <a:bodyPr wrap="none" rtlCol="0">
            <a:spAutoFit/>
          </a:bodyPr>
          <a:lstStyle/>
          <a:p>
            <a:r>
              <a:rPr lang="en-US" dirty="0" smtClean="0"/>
              <a:t>14</a:t>
            </a:r>
            <a:endParaRPr lang="en-US" dirty="0"/>
          </a:p>
        </p:txBody>
      </p:sp>
      <p:sp>
        <p:nvSpPr>
          <p:cNvPr id="52" name="TextBox 51" descr=" 67"/>
          <p:cNvSpPr txBox="1"/>
          <p:nvPr/>
        </p:nvSpPr>
        <p:spPr>
          <a:xfrm>
            <a:off x="5453998" y="5913703"/>
            <a:ext cx="418704" cy="369332"/>
          </a:xfrm>
          <a:prstGeom prst="rect">
            <a:avLst/>
          </a:prstGeom>
          <a:noFill/>
        </p:spPr>
        <p:txBody>
          <a:bodyPr wrap="none" rtlCol="0">
            <a:spAutoFit/>
          </a:bodyPr>
          <a:lstStyle/>
          <a:p>
            <a:r>
              <a:rPr lang="en-US" dirty="0" smtClean="0"/>
              <a:t>12</a:t>
            </a:r>
            <a:endParaRPr lang="en-US" dirty="0"/>
          </a:p>
        </p:txBody>
      </p:sp>
      <p:sp>
        <p:nvSpPr>
          <p:cNvPr id="62" name="TextBox 61" descr=" 68"/>
          <p:cNvSpPr txBox="1"/>
          <p:nvPr/>
        </p:nvSpPr>
        <p:spPr>
          <a:xfrm>
            <a:off x="7582296" y="5913703"/>
            <a:ext cx="418704" cy="369332"/>
          </a:xfrm>
          <a:prstGeom prst="rect">
            <a:avLst/>
          </a:prstGeom>
          <a:noFill/>
        </p:spPr>
        <p:txBody>
          <a:bodyPr wrap="none" rtlCol="0">
            <a:spAutoFit/>
          </a:bodyPr>
          <a:lstStyle/>
          <a:p>
            <a:r>
              <a:rPr lang="en-US" dirty="0" smtClean="0"/>
              <a:t>12</a:t>
            </a:r>
            <a:endParaRPr lang="en-US" dirty="0"/>
          </a:p>
        </p:txBody>
      </p:sp>
      <p:sp>
        <p:nvSpPr>
          <p:cNvPr id="60" name="TextBox 59" descr=" 69"/>
          <p:cNvSpPr txBox="1"/>
          <p:nvPr/>
        </p:nvSpPr>
        <p:spPr>
          <a:xfrm>
            <a:off x="3276600" y="5140035"/>
            <a:ext cx="301686" cy="369332"/>
          </a:xfrm>
          <a:prstGeom prst="rect">
            <a:avLst/>
          </a:prstGeom>
          <a:noFill/>
        </p:spPr>
        <p:txBody>
          <a:bodyPr wrap="none" rtlCol="0">
            <a:spAutoFit/>
          </a:bodyPr>
          <a:lstStyle/>
          <a:p>
            <a:r>
              <a:rPr lang="en-US" dirty="0" smtClean="0"/>
              <a:t>4</a:t>
            </a:r>
            <a:endParaRPr lang="en-US" dirty="0"/>
          </a:p>
        </p:txBody>
      </p:sp>
      <p:sp>
        <p:nvSpPr>
          <p:cNvPr id="68" name="TextBox 67" descr=" 70"/>
          <p:cNvSpPr txBox="1"/>
          <p:nvPr/>
        </p:nvSpPr>
        <p:spPr>
          <a:xfrm>
            <a:off x="6099114" y="5150796"/>
            <a:ext cx="301686" cy="369332"/>
          </a:xfrm>
          <a:prstGeom prst="rect">
            <a:avLst/>
          </a:prstGeom>
          <a:noFill/>
        </p:spPr>
        <p:txBody>
          <a:bodyPr wrap="none" rtlCol="0">
            <a:spAutoFit/>
          </a:bodyPr>
          <a:lstStyle/>
          <a:p>
            <a:r>
              <a:rPr lang="en-US" dirty="0" smtClean="0"/>
              <a:t>0</a:t>
            </a:r>
            <a:endParaRPr lang="en-US" dirty="0"/>
          </a:p>
        </p:txBody>
      </p:sp>
      <p:sp>
        <p:nvSpPr>
          <p:cNvPr id="50" name="TextBox 49" descr=" 71"/>
          <p:cNvSpPr txBox="1"/>
          <p:nvPr/>
        </p:nvSpPr>
        <p:spPr>
          <a:xfrm>
            <a:off x="2530654" y="5096101"/>
            <a:ext cx="441146" cy="369332"/>
          </a:xfrm>
          <a:prstGeom prst="rect">
            <a:avLst/>
          </a:prstGeom>
          <a:noFill/>
        </p:spPr>
        <p:txBody>
          <a:bodyPr wrap="none" rtlCol="0">
            <a:spAutoFit/>
          </a:bodyPr>
          <a:lstStyle/>
          <a:p>
            <a:r>
              <a:rPr lang="en-US" dirty="0" smtClean="0"/>
              <a:t>CA</a:t>
            </a:r>
            <a:endParaRPr lang="en-US" dirty="0"/>
          </a:p>
        </p:txBody>
      </p:sp>
      <p:sp>
        <p:nvSpPr>
          <p:cNvPr id="53" name="TextBox 52" descr=" 72"/>
          <p:cNvSpPr txBox="1"/>
          <p:nvPr/>
        </p:nvSpPr>
        <p:spPr>
          <a:xfrm>
            <a:off x="4710752" y="4923103"/>
            <a:ext cx="417102" cy="369332"/>
          </a:xfrm>
          <a:prstGeom prst="rect">
            <a:avLst/>
          </a:prstGeom>
          <a:noFill/>
        </p:spPr>
        <p:txBody>
          <a:bodyPr wrap="none" rtlCol="0">
            <a:spAutoFit/>
          </a:bodyPr>
          <a:lstStyle/>
          <a:p>
            <a:r>
              <a:rPr lang="en-US" dirty="0" smtClean="0"/>
              <a:t>TX</a:t>
            </a:r>
            <a:endParaRPr lang="en-US" dirty="0"/>
          </a:p>
        </p:txBody>
      </p:sp>
      <p:sp>
        <p:nvSpPr>
          <p:cNvPr id="61" name="TextBox 60" descr=" 73"/>
          <p:cNvSpPr txBox="1"/>
          <p:nvPr/>
        </p:nvSpPr>
        <p:spPr>
          <a:xfrm>
            <a:off x="7565408" y="4911435"/>
            <a:ext cx="417102" cy="369332"/>
          </a:xfrm>
          <a:prstGeom prst="rect">
            <a:avLst/>
          </a:prstGeom>
          <a:noFill/>
        </p:spPr>
        <p:txBody>
          <a:bodyPr wrap="none" rtlCol="0">
            <a:spAutoFit/>
          </a:bodyPr>
          <a:lstStyle/>
          <a:p>
            <a:r>
              <a:rPr lang="en-US" dirty="0" smtClean="0"/>
              <a:t>TX</a:t>
            </a:r>
            <a:endParaRPr lang="en-US" dirty="0"/>
          </a:p>
        </p:txBody>
      </p:sp>
      <p:sp>
        <p:nvSpPr>
          <p:cNvPr id="69" name="TextBox 68" descr=" 16"/>
          <p:cNvSpPr txBox="1"/>
          <p:nvPr/>
        </p:nvSpPr>
        <p:spPr>
          <a:xfrm>
            <a:off x="1447800" y="4114800"/>
            <a:ext cx="6887463" cy="461665"/>
          </a:xfrm>
          <a:prstGeom prst="rect">
            <a:avLst/>
          </a:prstGeom>
          <a:noFill/>
        </p:spPr>
        <p:txBody>
          <a:bodyPr wrap="none" rtlCol="0">
            <a:spAutoFit/>
          </a:bodyPr>
          <a:lstStyle/>
          <a:p>
            <a:r>
              <a:rPr lang="en-US" sz="2400" dirty="0" smtClean="0">
                <a:solidFill>
                  <a:srgbClr val="00B050"/>
                </a:solidFill>
              </a:rPr>
              <a:t>Relocate Energy Demand to </a:t>
            </a:r>
            <a:r>
              <a:rPr lang="en-US" sz="2400" b="1" i="1" dirty="0" smtClean="0">
                <a:solidFill>
                  <a:srgbClr val="00B050"/>
                </a:solidFill>
              </a:rPr>
              <a:t>Better</a:t>
            </a:r>
            <a:r>
              <a:rPr lang="en-US" sz="2400" dirty="0" smtClean="0">
                <a:solidFill>
                  <a:srgbClr val="00B050"/>
                </a:solidFill>
              </a:rPr>
              <a:t> Locations (RED-BL)</a:t>
            </a:r>
            <a:endParaRPr lang="en-US" sz="2400" dirty="0">
              <a:solidFill>
                <a:srgbClr val="FF0000"/>
              </a:solidFill>
            </a:endParaRPr>
          </a:p>
        </p:txBody>
      </p:sp>
      <p:sp>
        <p:nvSpPr>
          <p:cNvPr id="20" name="Slide Number Placeholder 19" descr=" 20"/>
          <p:cNvSpPr>
            <a:spLocks noGrp="1"/>
          </p:cNvSpPr>
          <p:nvPr>
            <p:ph type="sldNum" sz="quarter" idx="12"/>
          </p:nvPr>
        </p:nvSpPr>
        <p:spPr/>
        <p:txBody>
          <a:bodyPr/>
          <a:lstStyle/>
          <a:p>
            <a:r>
              <a:rPr lang="en-US" smtClean="0"/>
              <a:t>16</a:t>
            </a:r>
            <a:endParaRPr lang="en-US"/>
          </a:p>
        </p:txBody>
      </p:sp>
    </p:spTree>
    <p:extLst>
      <p:ext uri="{BB962C8B-B14F-4D97-AF65-F5344CB8AC3E}">
        <p14:creationId xmlns:p14="http://schemas.microsoft.com/office/powerpoint/2010/main" val="6999227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5577</TotalTime>
  <Words>7955</Words>
  <Application>Microsoft Office PowerPoint</Application>
  <PresentationFormat>On-screen Show (4:3)</PresentationFormat>
  <Paragraphs>2767</Paragraphs>
  <Slides>245</Slides>
  <Notes>86</Notes>
  <HiddenSlides>0</HiddenSlides>
  <MMClips>0</MMClips>
  <ScaleCrop>false</ScaleCrop>
  <HeadingPairs>
    <vt:vector size="4" baseType="variant">
      <vt:variant>
        <vt:lpstr>Theme</vt:lpstr>
      </vt:variant>
      <vt:variant>
        <vt:i4>1</vt:i4>
      </vt:variant>
      <vt:variant>
        <vt:lpstr>Slide Titles</vt:lpstr>
      </vt:variant>
      <vt:variant>
        <vt:i4>245</vt:i4>
      </vt:variant>
    </vt:vector>
  </HeadingPairs>
  <TitlesOfParts>
    <vt:vector size="246" baseType="lpstr">
      <vt:lpstr>Office Theme</vt:lpstr>
      <vt:lpstr>Cutting Electricity Cost For Service Provider Networks</vt:lpstr>
      <vt:lpstr>Agenda</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Network Scale</vt:lpstr>
      <vt:lpstr>Network Scale</vt:lpstr>
      <vt:lpstr>Network Scale</vt:lpstr>
      <vt:lpstr>Network Scale</vt:lpstr>
      <vt:lpstr>Network Scale</vt:lpstr>
      <vt:lpstr>Network Scale</vt:lpstr>
      <vt:lpstr>Network Scale</vt:lpstr>
      <vt:lpstr>Network Scale</vt:lpstr>
      <vt:lpstr>Network Scale</vt:lpstr>
      <vt:lpstr>Network Scale</vt:lpstr>
      <vt:lpstr>Network Scale</vt:lpstr>
      <vt:lpstr>Network Scale</vt:lpstr>
      <vt:lpstr>Motivation</vt:lpstr>
      <vt:lpstr>Motivation</vt:lpstr>
      <vt:lpstr>Motivation</vt:lpstr>
      <vt:lpstr>Motivation</vt:lpstr>
      <vt:lpstr>Motivation</vt:lpstr>
      <vt:lpstr>Motivation</vt:lpstr>
      <vt:lpstr>Motivation</vt:lpstr>
      <vt:lpstr>Agenda</vt:lpstr>
      <vt:lpstr>Opportunity</vt:lpstr>
      <vt:lpstr>Opportunity</vt:lpstr>
      <vt:lpstr>Opportunity</vt:lpstr>
      <vt:lpstr>Opportunity</vt:lpstr>
      <vt:lpstr>Opportunity</vt:lpstr>
      <vt:lpstr>Opportunity</vt:lpstr>
      <vt:lpstr>Opportunity</vt:lpstr>
      <vt:lpstr>Opportunity</vt:lpstr>
      <vt:lpstr>Opportunity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Transition Costs</vt:lpstr>
      <vt:lpstr>Transition Costs</vt:lpstr>
      <vt:lpstr>Transition Costs</vt:lpstr>
      <vt:lpstr>Transition Costs</vt:lpstr>
      <vt:lpstr>This Thesis</vt:lpstr>
      <vt:lpstr>Contributions</vt:lpstr>
      <vt:lpstr>Contributions</vt:lpstr>
      <vt:lpstr>Contributions</vt:lpstr>
      <vt:lpstr>Agenda</vt:lpstr>
      <vt:lpstr>Case Study – I : Background</vt:lpstr>
      <vt:lpstr>Case Study – I : Background</vt:lpstr>
      <vt:lpstr>Case Study – I : Background</vt:lpstr>
      <vt:lpstr>Case Study – I : Background</vt:lpstr>
      <vt:lpstr>Case Study – I : Background</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Problem Model</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Optimization Formulation</vt:lpstr>
      <vt:lpstr>Experimental Setup</vt:lpstr>
      <vt:lpstr>Comparison Benchmarks</vt:lpstr>
      <vt:lpstr>Comparison Benchmarks</vt:lpstr>
      <vt:lpstr>Comparison Benchmarks</vt:lpstr>
      <vt:lpstr>Comparison Benchmarks</vt:lpstr>
      <vt:lpstr>Comparison Benchmarks</vt:lpstr>
      <vt:lpstr>Comparison Benchmarks</vt:lpstr>
      <vt:lpstr>Comparison Benchmarks</vt:lpstr>
      <vt:lpstr>Comparison Benchmarks</vt:lpstr>
      <vt:lpstr>Cost Savings vs Over-provisioning</vt:lpstr>
      <vt:lpstr>Cost Savings vs Over-provisioning</vt:lpstr>
      <vt:lpstr>Cost Savings vs Over-provisioning</vt:lpstr>
      <vt:lpstr>Cost Savings vs Over-provisioning</vt:lpstr>
      <vt:lpstr>Cost Savings vs Over-provisioning</vt:lpstr>
      <vt:lpstr>Electricity Cost vs Transition Cost</vt:lpstr>
      <vt:lpstr>Electricity Cost vs Transition Cost</vt:lpstr>
      <vt:lpstr>Electricity Cost vs Transition Cost</vt:lpstr>
      <vt:lpstr>Electricity Cost vs Transition Cost</vt:lpstr>
      <vt:lpstr>Electricity Cost vs Transition Cost</vt:lpstr>
      <vt:lpstr>Granular (De)activation</vt:lpstr>
      <vt:lpstr>Granular (De)activation</vt:lpstr>
      <vt:lpstr>Granular (De)activation</vt:lpstr>
      <vt:lpstr>DVFS Instead of Deactivation</vt:lpstr>
      <vt:lpstr>Reserve Margin</vt:lpstr>
      <vt:lpstr>Summary – Case Study I</vt:lpstr>
      <vt:lpstr>Summary – Case Study I</vt:lpstr>
      <vt:lpstr>Summary – Case Study I</vt:lpstr>
      <vt:lpstr>Summary – Case Study I</vt:lpstr>
      <vt:lpstr>Summary – Case Study I</vt:lpstr>
      <vt:lpstr>Agenda</vt:lpstr>
      <vt:lpstr>Case Study II Cellular Networks</vt:lpstr>
      <vt:lpstr>Case Study II Cellular Networks</vt:lpstr>
      <vt:lpstr>Case Study II Cellular Networks</vt:lpstr>
      <vt:lpstr>Case Study II Cellular Networks</vt:lpstr>
      <vt:lpstr>Case Study II Cellular Networks</vt:lpstr>
      <vt:lpstr>Case Study II Cellular Networks</vt:lpstr>
      <vt:lpstr>Case Study II Cellular Networks</vt:lpstr>
      <vt:lpstr>Case Study II Cellular Networks</vt:lpstr>
      <vt:lpstr>Case Study II Cellular Networks</vt:lpstr>
      <vt:lpstr>Resource Pruning</vt:lpstr>
      <vt:lpstr>Resource Pruning</vt:lpstr>
      <vt:lpstr>Resource Pruning</vt:lpstr>
      <vt:lpstr>Resource Pruning</vt:lpstr>
      <vt:lpstr>Resource Pruning</vt:lpstr>
      <vt:lpstr>Resource Pruning</vt:lpstr>
      <vt:lpstr>Resource Pruning</vt:lpstr>
      <vt:lpstr>Resource Pruning</vt:lpstr>
      <vt:lpstr>Does workload relocation help?</vt:lpstr>
      <vt:lpstr>Does workload relocation help?</vt:lpstr>
      <vt:lpstr>Does workload relocation help?</vt:lpstr>
      <vt:lpstr>Does workload relocation help?</vt:lpstr>
      <vt:lpstr>Does workload relocation help?</vt:lpstr>
      <vt:lpstr>Does workload relocation help?</vt:lpstr>
      <vt:lpstr>Is Workload Relocation Possible?</vt:lpstr>
      <vt:lpstr>Drawing Parallels With Case Study I</vt:lpstr>
      <vt:lpstr>Drawing Parallels With Case Study I</vt:lpstr>
      <vt:lpstr>Drawing Parallels With Case Study I</vt:lpstr>
      <vt:lpstr>Drawing Parallels With Case Study I</vt:lpstr>
      <vt:lpstr>Drawing Parallels With Case Study I</vt:lpstr>
      <vt:lpstr>Drawing Parallels With Case Study I</vt:lpstr>
      <vt:lpstr>Drawing Parallels With Case Study I</vt:lpstr>
      <vt:lpstr>Drawing Parallels With Case Study I</vt:lpstr>
      <vt:lpstr>Drawing Parallels With Case Study I</vt:lpstr>
      <vt:lpstr>Drawing Parallels With Case Study I</vt:lpstr>
      <vt:lpstr>Drawing Parallels With Case Study I</vt:lpstr>
      <vt:lpstr>Drawing Parallels With Case Study I</vt:lpstr>
      <vt:lpstr>Drawing Parallels With Case Study I</vt:lpstr>
      <vt:lpstr>Optimization Formulation </vt:lpstr>
      <vt:lpstr>Optimization Formulation </vt:lpstr>
      <vt:lpstr>Optimization Formulation </vt:lpstr>
      <vt:lpstr>Optimization Formulation </vt:lpstr>
      <vt:lpstr>Optimization Formulation </vt:lpstr>
      <vt:lpstr>Complexity 1/2</vt:lpstr>
      <vt:lpstr>Complexity 1/2</vt:lpstr>
      <vt:lpstr>Complexity 1/2</vt:lpstr>
      <vt:lpstr>Complexity 1/2</vt:lpstr>
      <vt:lpstr>Complexity 1/2</vt:lpstr>
      <vt:lpstr>Complexity 1/2</vt:lpstr>
      <vt:lpstr>Complexity 1/2</vt:lpstr>
      <vt:lpstr>Complexity 1/2</vt:lpstr>
      <vt:lpstr>Complexity 1/2</vt:lpstr>
      <vt:lpstr>Complexity 1/2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Complexity 2/2</vt:lpstr>
      <vt:lpstr>Experimental Setup</vt:lpstr>
      <vt:lpstr>Experimental Setup</vt:lpstr>
      <vt:lpstr>Experimental Setup</vt:lpstr>
      <vt:lpstr>BTS Power Consumption Models</vt:lpstr>
      <vt:lpstr>Results: Power-Saving Feature Only</vt:lpstr>
      <vt:lpstr>Results: Power-Saving Feature Only</vt:lpstr>
      <vt:lpstr>Results: Power-Saving + Handoff Absolute Energy Savings (%)</vt:lpstr>
      <vt:lpstr>Results: Power-Saving + Handoff Absolute Energy Savings (kWh)</vt:lpstr>
      <vt:lpstr>Effect of Granular Deactivation</vt:lpstr>
      <vt:lpstr>Effect of Granular Deactivation</vt:lpstr>
      <vt:lpstr>Effect of Late Deactivation</vt:lpstr>
      <vt:lpstr>A Randomized Algorithm</vt:lpstr>
      <vt:lpstr>A Randomized Algorithm</vt:lpstr>
      <vt:lpstr>A Randomized Algorithm</vt:lpstr>
      <vt:lpstr>A Randomized Algorithm</vt:lpstr>
      <vt:lpstr>A Randomized Algorithm</vt:lpstr>
      <vt:lpstr>A Randomized Algorithm</vt:lpstr>
      <vt:lpstr>A Randomized Algorithm</vt:lpstr>
      <vt:lpstr>A Randomized Algorithm</vt:lpstr>
      <vt:lpstr>A Randomized Algorithm</vt:lpstr>
      <vt:lpstr>A Randomized Algorithm</vt:lpstr>
      <vt:lpstr>A Randomized Algorithm</vt:lpstr>
      <vt:lpstr>Performance of Heuristic Algorithm</vt:lpstr>
      <vt:lpstr>Case Study II - Summary</vt:lpstr>
      <vt:lpstr>Agenda</vt:lpstr>
      <vt:lpstr>Conclusions</vt:lpstr>
      <vt:lpstr>Conclusions</vt:lpstr>
      <vt:lpstr>Conclusions</vt:lpstr>
      <vt:lpstr>Future Work</vt:lpstr>
      <vt:lpstr>Questions and Answers</vt:lpstr>
      <vt:lpstr>List of Papers</vt:lpstr>
      <vt:lpstr>Questions 1</vt:lpstr>
      <vt:lpstr>Question 2</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ismail - [2010]</dc:creator>
  <cp:lastModifiedBy>ismail - [2010]</cp:lastModifiedBy>
  <cp:revision>638</cp:revision>
  <dcterms:created xsi:type="dcterms:W3CDTF">2016-02-06T17:36:06Z</dcterms:created>
  <dcterms:modified xsi:type="dcterms:W3CDTF">2016-02-10T17:20:05Z</dcterms:modified>
</cp:coreProperties>
</file>